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72"/>
  </p:notesMasterIdLst>
  <p:sldIdLst>
    <p:sldId id="256"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9" r:id="rId33"/>
    <p:sldId id="310" r:id="rId34"/>
    <p:sldId id="311" r:id="rId35"/>
    <p:sldId id="312" r:id="rId36"/>
    <p:sldId id="313" r:id="rId37"/>
    <p:sldId id="314" r:id="rId38"/>
    <p:sldId id="315"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1" r:id="rId52"/>
    <p:sldId id="332" r:id="rId53"/>
    <p:sldId id="333" r:id="rId54"/>
    <p:sldId id="334" r:id="rId55"/>
    <p:sldId id="335" r:id="rId56"/>
    <p:sldId id="336" r:id="rId57"/>
    <p:sldId id="337"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Lst>
  <p:sldSz cx="12192000" cy="6858000"/>
  <p:notesSz cx="6858000" cy="9144000"/>
  <p:embeddedFontLst>
    <p:embeddedFont>
      <p:font typeface="Source Sans Pro" panose="020B0604020202020204" charset="0"/>
      <p:regular r:id="rId73"/>
      <p:bold r:id="rId74"/>
      <p:italic r:id="rId75"/>
      <p:boldItalic r:id="rId76"/>
    </p:embeddedFont>
    <p:embeddedFont>
      <p:font typeface="Calibri" panose="020F0502020204030204" pitchFamily="34" charset="0"/>
      <p:regular r:id="rId77"/>
      <p:bold r:id="rId78"/>
      <p:italic r:id="rId79"/>
      <p:boldItalic r:id="rId80"/>
    </p:embeddedFont>
    <p:embeddedFont>
      <p:font typeface="Karla" panose="020B0604020202020204" charset="0"/>
      <p:regular r:id="rId81"/>
      <p:bold r:id="rId82"/>
      <p:italic r:id="rId83"/>
      <p:boldItalic r:id="rId84"/>
    </p:embeddedFont>
    <p:embeddedFont>
      <p:font typeface="Roboto" panose="020B0604020202020204" charset="0"/>
      <p:regular r:id="rId85"/>
      <p:bold r:id="rId86"/>
      <p:italic r:id="rId87"/>
      <p:boldItalic r:id="rId88"/>
    </p:embeddedFont>
    <p:embeddedFont>
      <p:font typeface="Bell MT" panose="02020503060305020303" pitchFamily="18" charset="0"/>
      <p:regular r:id="rId89"/>
      <p:bold r:id="rId90"/>
      <p:italic r:id="rId91"/>
    </p:embeddedFont>
    <p:embeddedFont>
      <p:font typeface="Merriweather" panose="020B0604020202020204" charset="0"/>
      <p:regular r:id="rId92"/>
      <p:bold r:id="rId93"/>
      <p:italic r:id="rId94"/>
      <p:boldItalic r:id="rId95"/>
    </p:embeddedFont>
    <p:embeddedFont>
      <p:font typeface="Montserrat" panose="020B0604020202020204" charset="0"/>
      <p:regular r:id="rId96"/>
      <p:bold r:id="rId97"/>
      <p:italic r:id="rId98"/>
      <p:boldItalic r:id="rId99"/>
    </p:embeddedFont>
    <p:embeddedFont>
      <p:font typeface="Source Sans Pro SemiBold" panose="020B0604020202020204" charset="0"/>
      <p:regular r:id="rId100"/>
      <p:bold r:id="rId101"/>
      <p:italic r:id="rId102"/>
      <p:boldItalic r:id="rId103"/>
    </p:embeddedFont>
    <p:embeddedFont>
      <p:font typeface="Raleway" panose="020B060402020202020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56CC5C-7798-4F02-8180-1B06C40D52DC}">
  <a:tblStyle styleId="{BF56CC5C-7798-4F02-8180-1B06C40D52D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D362D11F-35E8-4529-B00D-16A6BC6F2920}" styleName="Table_1">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A87FC30A-B5B6-4B3B-8AA5-45F9277958EB}" styleName="Table_2">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07" Type="http://schemas.openxmlformats.org/officeDocument/2006/relationships/font" Target="fonts/font3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font" Target="fonts/font30.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1.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font" Target="fonts/font3.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3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font" Target="fonts/font3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100" Type="http://schemas.openxmlformats.org/officeDocument/2006/relationships/font" Target="fonts/font28.fntdata"/><Relationship Id="rId105" Type="http://schemas.openxmlformats.org/officeDocument/2006/relationships/font" Target="fonts/font3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11.fntdata"/><Relationship Id="rId88" Type="http://schemas.openxmlformats.org/officeDocument/2006/relationships/font" Target="fonts/font16.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7" name="Google Shape;78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88" name="Google Shape;788;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Machine learning is the process wherein machines learn by examples ,experience and discovery through DATA.</a:t>
            </a:r>
            <a:endParaRPr sz="1200" b="0" i="0" u="none" strike="noStrike" cap="none">
              <a:solidFill>
                <a:schemeClr val="dk1"/>
              </a:solidFill>
              <a:latin typeface="Calibri"/>
              <a:ea typeface="Calibri"/>
              <a:cs typeface="Calibri"/>
              <a:sym typeface="Calibri"/>
            </a:endParaRPr>
          </a:p>
        </p:txBody>
      </p:sp>
      <p:sp>
        <p:nvSpPr>
          <p:cNvPr id="796" name="Google Shape;79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0" name="Google Shape;82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21" name="Google Shape;82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32" name="Google Shape;832;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1" name="Google Shape;84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42" name="Google Shape;842;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 name="Google Shape;85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60" name="Google Shape;860;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79" name="Google Shape;87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96" name="Google Shape;89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1" name="Google Shape;91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12" name="Google Shape;91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29" name="Google Shape;92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Machine learning is the process wherein machines learn by examples ,experience and discovery through DATA.</a:t>
            </a:r>
            <a:endParaRPr sz="1200" b="0" i="0" u="none" strike="noStrike" cap="none">
              <a:solidFill>
                <a:schemeClr val="dk1"/>
              </a:solidFill>
              <a:latin typeface="Calibri"/>
              <a:ea typeface="Calibri"/>
              <a:cs typeface="Calibri"/>
              <a:sym typeface="Calibri"/>
            </a:endParaRPr>
          </a:p>
        </p:txBody>
      </p:sp>
      <p:sp>
        <p:nvSpPr>
          <p:cNvPr id="601" name="Google Shape;60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7" name="Google Shape;94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48" name="Google Shape;94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59" name="Google Shape;959;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3" name="Google Shape;97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74" name="Google Shape;97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01" name="Google Shape;100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11" name="Google Shape;1011;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27" name="Google Shape;102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0" name="Google Shape;104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41" name="Google Shape;1041;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Try to have more meaningful representation such as highlight an actual data set and show which point is which part</a:t>
            </a:r>
            <a:endParaRPr sz="1200" b="0" i="0" u="none" strike="noStrike" cap="none">
              <a:solidFill>
                <a:schemeClr val="dk1"/>
              </a:solidFill>
              <a:latin typeface="Calibri"/>
              <a:ea typeface="Calibri"/>
              <a:cs typeface="Calibri"/>
              <a:sym typeface="Calibri"/>
            </a:endParaRPr>
          </a:p>
        </p:txBody>
      </p:sp>
      <p:sp>
        <p:nvSpPr>
          <p:cNvPr id="1054" name="Google Shape;1054;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71" name="Google Shape;1071;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1" name="Google Shape;108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82" name="Google Shape;108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Suppose a scientist wants to teach a robot how to play chess. He only provides it with the basic rule book, a chessboard, and the data for 100 best chess games. </a:t>
            </a:r>
            <a:endParaRPr sz="1200" b="0" i="0" u="none" strike="noStrike" cap="none">
              <a:solidFill>
                <a:schemeClr val="dk1"/>
              </a:solidFill>
              <a:latin typeface="Calibri"/>
              <a:ea typeface="Calibri"/>
              <a:cs typeface="Calibri"/>
              <a:sym typeface="Calibri"/>
            </a:endParaRPr>
          </a:p>
        </p:txBody>
      </p:sp>
      <p:sp>
        <p:nvSpPr>
          <p:cNvPr id="619" name="Google Shape;61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96" name="Google Shape;1096;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07" name="Google Shape;1107;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Machine learning is the process wherein machines learn by examples , experience and discovery through DATA.</a:t>
            </a:r>
            <a:endParaRPr sz="1200" b="0" i="0" u="none" strike="noStrike" cap="none">
              <a:solidFill>
                <a:schemeClr val="dk1"/>
              </a:solidFill>
              <a:latin typeface="Calibri"/>
              <a:ea typeface="Calibri"/>
              <a:cs typeface="Calibri"/>
              <a:sym typeface="Calibri"/>
            </a:endParaRPr>
          </a:p>
        </p:txBody>
      </p:sp>
      <p:sp>
        <p:nvSpPr>
          <p:cNvPr id="1178" name="Google Shape;1178;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9" name="Google Shape;120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10" name="Google Shape;1210;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**How is face recognition and Friend suggestion related</a:t>
            </a:r>
            <a:endParaRPr sz="1200" b="0" i="0" u="none" strike="noStrike" cap="none">
              <a:solidFill>
                <a:schemeClr val="dk1"/>
              </a:solidFill>
              <a:latin typeface="Calibri"/>
              <a:ea typeface="Calibri"/>
              <a:cs typeface="Calibri"/>
              <a:sym typeface="Calibri"/>
            </a:endParaRPr>
          </a:p>
        </p:txBody>
      </p:sp>
      <p:sp>
        <p:nvSpPr>
          <p:cNvPr id="1233" name="Google Shape;123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6" name="Google Shape;1256;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Fraud detection</a:t>
            </a:r>
            <a:endParaRPr sz="1200" b="0" i="0" u="none" strike="noStrike" cap="none">
              <a:solidFill>
                <a:schemeClr val="dk1"/>
              </a:solidFill>
              <a:latin typeface="Calibri"/>
              <a:ea typeface="Calibri"/>
              <a:cs typeface="Calibri"/>
              <a:sym typeface="Calibri"/>
            </a:endParaRPr>
          </a:p>
        </p:txBody>
      </p:sp>
      <p:sp>
        <p:nvSpPr>
          <p:cNvPr id="1257" name="Google Shape;1257;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84" name="Google Shape;128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8" name="Google Shape;1308;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09" name="Google Shape;1309;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5" name="Google Shape;1335;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36" name="Google Shape;1336;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2" name="Google Shape;1402;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3" name="Google Shape;1403;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Calibri"/>
                <a:ea typeface="Calibri"/>
                <a:cs typeface="Calibri"/>
                <a:sym typeface="Calibri"/>
              </a:rPr>
              <a:t>39</a:t>
            </a:fld>
            <a:endParaRPr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In this case – the robot is the machine, past game records are the data and chess rule book is the algorithm. We only fed a basic algorithm to the machine and some data to learn from. The machine sipped through the data, understood which moves improved the chances of winning the game and added those moves to the algorithm. This is the concept of machine learning.</a:t>
            </a:r>
            <a:endParaRPr sz="1200" b="0" i="0" u="none" strike="noStrike" cap="none">
              <a:solidFill>
                <a:schemeClr val="dk1"/>
              </a:solidFill>
              <a:latin typeface="Calibri"/>
              <a:ea typeface="Calibri"/>
              <a:cs typeface="Calibri"/>
              <a:sym typeface="Calibri"/>
            </a:endParaRPr>
          </a:p>
        </p:txBody>
      </p:sp>
      <p:sp>
        <p:nvSpPr>
          <p:cNvPr id="645" name="Google Shape;64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25" name="Google Shape;1425;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1" name="Google Shape;1461;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62" name="Google Shape;1462;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4" name="Google Shape;1504;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05" name="Google Shape;1505;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6" name="Google Shape;1536;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37" name="Google Shape;1537;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5" name="Google Shape;1575;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76" name="Google Shape;1576;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2" name="Google Shape;16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03" name="Google Shape;16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2" name="Google Shape;163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33" name="Google Shape;163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4" name="Google Shape;1654;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55" name="Google Shape;1655;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Google Shape;1678;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79" name="Google Shape;1679;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8" name="Google Shape;170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Categorization of news articles on Google news.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09" name="Google Shape;170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68" name="Google Shape;66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8" name="Google Shape;1728;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29" name="Google Shape;1729;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5" name="Google Shape;1775;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76" name="Google Shape;1776;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6" name="Google Shape;1816;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17" name="Google Shape;1817;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0" name="Google Shape;1840;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41" name="Google Shape;1841;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8" name="Google Shape;1858;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59" name="Google Shape;1859;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3" name="Google Shape;1883;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84" name="Google Shape;1884;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3" name="Google Shape;1903;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04" name="Google Shape;1904;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6" name="Google Shape;1936;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37" name="Google Shape;1937;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0" name="Google Shape;1990;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91" name="Google Shape;1991;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1" name="Google Shape;2001;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76" name="Google Shape;67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7" name="Google Shape;204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7" name="Google Shape;2097;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9" name="Google Shape;2129;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8" name="Google Shape;213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9" name="Google Shape;2189;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8" name="Google Shape;2198;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7" name="Google Shape;2207;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7" name="Google Shape;2217;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7" name="Google Shape;2227;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7" name="Google Shape;2247;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49" name="Google Shape;74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7" name="Google Shape;2257;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57" name="Google Shape;757;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0" name="Google Shape;77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Current </a:t>
            </a:r>
            <a:r>
              <a:rPr lang="en-US" sz="1200" b="0" i="0" u="sng" strike="noStrike" cap="none">
                <a:solidFill>
                  <a:srgbClr val="000000"/>
                </a:solidFill>
                <a:latin typeface="Arial"/>
                <a:ea typeface="Arial"/>
                <a:cs typeface="Arial"/>
                <a:sym typeface="Arial"/>
              </a:rPr>
              <a:t>hardware has the capability</a:t>
            </a:r>
            <a:r>
              <a:rPr lang="en-US" sz="1200" b="0" i="0" u="none" strike="noStrike" cap="none">
                <a:solidFill>
                  <a:srgbClr val="000000"/>
                </a:solidFill>
                <a:latin typeface="Arial"/>
                <a:ea typeface="Arial"/>
                <a:cs typeface="Arial"/>
                <a:sym typeface="Arial"/>
              </a:rPr>
              <a:t> to reliably store and analyse the massive data and perform massive amount of computations in a reasonable amount of time.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71" name="Google Shape;77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Google Shape;68;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Google Shape;69;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8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8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8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8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9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91"/>
        <p:cNvGrpSpPr/>
        <p:nvPr/>
      </p:nvGrpSpPr>
      <p:grpSpPr>
        <a:xfrm>
          <a:off x="0" y="0"/>
          <a:ext cx="0" cy="0"/>
          <a:chOff x="0" y="0"/>
          <a:chExt cx="0" cy="0"/>
        </a:xfrm>
      </p:grpSpPr>
      <p:sp>
        <p:nvSpPr>
          <p:cNvPr id="92" name="Google Shape;92;p20"/>
          <p:cNvSpPr>
            <a:spLocks noGrp="1"/>
          </p:cNvSpPr>
          <p:nvPr>
            <p:ph type="pic" idx="2"/>
          </p:nvPr>
        </p:nvSpPr>
        <p:spPr>
          <a:xfrm>
            <a:off x="4487453" y="4161859"/>
            <a:ext cx="3217092" cy="211642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20"/>
          <p:cNvSpPr>
            <a:spLocks noGrp="1"/>
          </p:cNvSpPr>
          <p:nvPr>
            <p:ph type="pic" idx="3"/>
          </p:nvPr>
        </p:nvSpPr>
        <p:spPr>
          <a:xfrm>
            <a:off x="1044239" y="1828845"/>
            <a:ext cx="3217092" cy="211642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7" name="Google Shape;97;p20"/>
          <p:cNvSpPr>
            <a:spLocks noGrp="1"/>
          </p:cNvSpPr>
          <p:nvPr>
            <p:ph type="pic" idx="4"/>
          </p:nvPr>
        </p:nvSpPr>
        <p:spPr>
          <a:xfrm>
            <a:off x="4487452" y="1828845"/>
            <a:ext cx="3217092" cy="211642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20"/>
          <p:cNvSpPr>
            <a:spLocks noGrp="1"/>
          </p:cNvSpPr>
          <p:nvPr>
            <p:ph type="pic" idx="5"/>
          </p:nvPr>
        </p:nvSpPr>
        <p:spPr>
          <a:xfrm>
            <a:off x="7930668" y="1828845"/>
            <a:ext cx="3217092" cy="211642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20"/>
          <p:cNvSpPr>
            <a:spLocks noGrp="1"/>
          </p:cNvSpPr>
          <p:nvPr>
            <p:ph type="pic" idx="6"/>
          </p:nvPr>
        </p:nvSpPr>
        <p:spPr>
          <a:xfrm>
            <a:off x="7930667" y="4161859"/>
            <a:ext cx="3217092" cy="211642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Google Shape;100;p20"/>
          <p:cNvSpPr>
            <a:spLocks noGrp="1"/>
          </p:cNvSpPr>
          <p:nvPr>
            <p:ph type="pic" idx="7"/>
          </p:nvPr>
        </p:nvSpPr>
        <p:spPr>
          <a:xfrm>
            <a:off x="1044238" y="4161859"/>
            <a:ext cx="3217092" cy="211642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01"/>
        <p:cNvGrpSpPr/>
        <p:nvPr/>
      </p:nvGrpSpPr>
      <p:grpSpPr>
        <a:xfrm>
          <a:off x="0" y="0"/>
          <a:ext cx="0" cy="0"/>
          <a:chOff x="0" y="0"/>
          <a:chExt cx="0" cy="0"/>
        </a:xfrm>
      </p:grpSpPr>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21"/>
          <p:cNvSpPr>
            <a:spLocks noGrp="1"/>
          </p:cNvSpPr>
          <p:nvPr>
            <p:ph type="pic" idx="2"/>
          </p:nvPr>
        </p:nvSpPr>
        <p:spPr>
          <a:xfrm>
            <a:off x="1044232" y="2016342"/>
            <a:ext cx="1935186" cy="1933341"/>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21"/>
          <p:cNvSpPr>
            <a:spLocks noGrp="1"/>
          </p:cNvSpPr>
          <p:nvPr>
            <p:ph type="pic" idx="3"/>
          </p:nvPr>
        </p:nvSpPr>
        <p:spPr>
          <a:xfrm>
            <a:off x="1044232" y="4212759"/>
            <a:ext cx="1935186" cy="1933341"/>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Google Shape;107;p21"/>
          <p:cNvSpPr>
            <a:spLocks noGrp="1"/>
          </p:cNvSpPr>
          <p:nvPr>
            <p:ph type="pic" idx="4"/>
          </p:nvPr>
        </p:nvSpPr>
        <p:spPr>
          <a:xfrm>
            <a:off x="6215563" y="2016342"/>
            <a:ext cx="1935186" cy="1933341"/>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8" name="Google Shape;108;p21"/>
          <p:cNvSpPr>
            <a:spLocks noGrp="1"/>
          </p:cNvSpPr>
          <p:nvPr>
            <p:ph type="pic" idx="5"/>
          </p:nvPr>
        </p:nvSpPr>
        <p:spPr>
          <a:xfrm>
            <a:off x="6215563" y="4212759"/>
            <a:ext cx="1935186" cy="1933341"/>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09"/>
        <p:cNvGrpSpPr/>
        <p:nvPr/>
      </p:nvGrpSpPr>
      <p:grpSpPr>
        <a:xfrm>
          <a:off x="0" y="0"/>
          <a:ext cx="0" cy="0"/>
          <a:chOff x="0" y="0"/>
          <a:chExt cx="0" cy="0"/>
        </a:xfrm>
      </p:grpSpPr>
      <p:sp>
        <p:nvSpPr>
          <p:cNvPr id="110" name="Google Shape;11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3" name="Google Shape;113;p22"/>
          <p:cNvSpPr>
            <a:spLocks noGrp="1"/>
          </p:cNvSpPr>
          <p:nvPr>
            <p:ph type="pic" idx="2"/>
          </p:nvPr>
        </p:nvSpPr>
        <p:spPr>
          <a:xfrm>
            <a:off x="1678797" y="2257882"/>
            <a:ext cx="2202611" cy="2118117"/>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22"/>
          <p:cNvSpPr>
            <a:spLocks noGrp="1"/>
          </p:cNvSpPr>
          <p:nvPr>
            <p:ph type="pic" idx="3"/>
          </p:nvPr>
        </p:nvSpPr>
        <p:spPr>
          <a:xfrm>
            <a:off x="4999109" y="2251869"/>
            <a:ext cx="2202611" cy="2118117"/>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Google Shape;115;p22"/>
          <p:cNvSpPr>
            <a:spLocks noGrp="1"/>
          </p:cNvSpPr>
          <p:nvPr>
            <p:ph type="pic" idx="4"/>
          </p:nvPr>
        </p:nvSpPr>
        <p:spPr>
          <a:xfrm>
            <a:off x="8319421" y="2251869"/>
            <a:ext cx="2202611" cy="2118117"/>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16"/>
        <p:cNvGrpSpPr/>
        <p:nvPr/>
      </p:nvGrpSpPr>
      <p:grpSpPr>
        <a:xfrm>
          <a:off x="0" y="0"/>
          <a:ext cx="0" cy="0"/>
          <a:chOff x="0" y="0"/>
          <a:chExt cx="0" cy="0"/>
        </a:xfrm>
      </p:grpSpPr>
      <p:sp>
        <p:nvSpPr>
          <p:cNvPr id="117" name="Google Shape;11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9" name="Google Shape;11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23"/>
          <p:cNvSpPr>
            <a:spLocks noGrp="1"/>
          </p:cNvSpPr>
          <p:nvPr>
            <p:ph type="pic" idx="2"/>
          </p:nvPr>
        </p:nvSpPr>
        <p:spPr>
          <a:xfrm>
            <a:off x="0" y="1"/>
            <a:ext cx="12192000" cy="3409887"/>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Only 0" type="tx">
  <p:cSld name="TITLE_AND_BODY">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838200" y="0"/>
            <a:ext cx="10515600" cy="159269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24"/>
        <p:cNvGrpSpPr/>
        <p:nvPr/>
      </p:nvGrpSpPr>
      <p:grpSpPr>
        <a:xfrm>
          <a:off x="0" y="0"/>
          <a:ext cx="0" cy="0"/>
          <a:chOff x="0" y="0"/>
          <a:chExt cx="0" cy="0"/>
        </a:xfrm>
      </p:grpSpPr>
      <p:sp>
        <p:nvSpPr>
          <p:cNvPr id="125" name="Google Shape;12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25"/>
          <p:cNvSpPr>
            <a:spLocks noGrp="1"/>
          </p:cNvSpPr>
          <p:nvPr>
            <p:ph type="pic" idx="2"/>
          </p:nvPr>
        </p:nvSpPr>
        <p:spPr>
          <a:xfrm>
            <a:off x="1239120" y="983679"/>
            <a:ext cx="4436970" cy="4938151"/>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6_1">
  <p:cSld name="26_1">
    <p:spTree>
      <p:nvGrpSpPr>
        <p:cNvPr id="1" name="Shape 129"/>
        <p:cNvGrpSpPr/>
        <p:nvPr/>
      </p:nvGrpSpPr>
      <p:grpSpPr>
        <a:xfrm>
          <a:off x="0" y="0"/>
          <a:ext cx="0" cy="0"/>
          <a:chOff x="0" y="0"/>
          <a:chExt cx="0" cy="0"/>
        </a:xfrm>
      </p:grpSpPr>
      <p:sp>
        <p:nvSpPr>
          <p:cNvPr id="130" name="Google Shape;130;p26"/>
          <p:cNvSpPr>
            <a:spLocks noGrp="1"/>
          </p:cNvSpPr>
          <p:nvPr>
            <p:ph type="pic" idx="2"/>
          </p:nvPr>
        </p:nvSpPr>
        <p:spPr>
          <a:xfrm>
            <a:off x="5210126" y="2650290"/>
            <a:ext cx="1739042" cy="3095096"/>
          </a:xfrm>
          <a:prstGeom prst="rect">
            <a:avLst/>
          </a:prstGeom>
          <a:solidFill>
            <a:srgbClr val="F2F2F2"/>
          </a:solidFill>
          <a:ln>
            <a:noFill/>
          </a:ln>
        </p:spPr>
        <p:txBody>
          <a:bodyPr spcFirstLastPara="1" wrap="square" lIns="91425" tIns="45700" rIns="91425" bIns="45700" anchor="t" anchorCtr="0"/>
          <a:lstStyle>
            <a:lvl1pPr marR="0" lvl="0" algn="ct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4" name="Google Shape;44;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Google Shape;62;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jpg"/></Relationships>
</file>

<file path=ppt/slides/_rels/slide3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3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jpg"/><Relationship Id="rId7" Type="http://schemas.openxmlformats.org/officeDocument/2006/relationships/image" Target="../media/image74.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jpg"/><Relationship Id="rId4" Type="http://schemas.openxmlformats.org/officeDocument/2006/relationships/image" Target="../media/image71.jpg"/></Relationships>
</file>

<file path=ppt/slides/_rels/slide41.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0.jpg"/><Relationship Id="rId7" Type="http://schemas.openxmlformats.org/officeDocument/2006/relationships/image" Target="../media/image77.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73.png"/><Relationship Id="rId4" Type="http://schemas.openxmlformats.org/officeDocument/2006/relationships/image" Target="../media/image71.jpg"/><Relationship Id="rId9" Type="http://schemas.openxmlformats.org/officeDocument/2006/relationships/image" Target="../media/image79.gif"/></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3.jpg"/><Relationship Id="rId5" Type="http://schemas.openxmlformats.org/officeDocument/2006/relationships/image" Target="../media/image82.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75.png"/><Relationship Id="rId4" Type="http://schemas.openxmlformats.org/officeDocument/2006/relationships/image" Target="../media/image85.jp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jp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jp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03.jpg"/><Relationship Id="rId4" Type="http://schemas.openxmlformats.org/officeDocument/2006/relationships/image" Target="../media/image102.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07.jpg"/><Relationship Id="rId5" Type="http://schemas.openxmlformats.org/officeDocument/2006/relationships/image" Target="../media/image106.jp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7"/>
          <p:cNvPicPr preferRelativeResize="0"/>
          <p:nvPr/>
        </p:nvPicPr>
        <p:blipFill rotWithShape="1">
          <a:blip r:embed="rId3">
            <a:alphaModFix/>
          </a:blip>
          <a:srcRect/>
          <a:stretch/>
        </p:blipFill>
        <p:spPr>
          <a:xfrm>
            <a:off x="0" y="0"/>
            <a:ext cx="12208384" cy="6867216"/>
          </a:xfrm>
          <a:prstGeom prst="rect">
            <a:avLst/>
          </a:prstGeom>
          <a:noFill/>
          <a:ln>
            <a:noFill/>
          </a:ln>
        </p:spPr>
      </p:pic>
      <p:sp>
        <p:nvSpPr>
          <p:cNvPr id="137" name="Google Shape;137;p27"/>
          <p:cNvSpPr/>
          <p:nvPr/>
        </p:nvSpPr>
        <p:spPr>
          <a:xfrm>
            <a:off x="776068" y="435878"/>
            <a:ext cx="7348603" cy="340641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endParaRPr sz="6458" b="1" i="0" u="none" strike="noStrike" cap="none">
              <a:solidFill>
                <a:srgbClr val="FFFFFF"/>
              </a:solidFill>
              <a:latin typeface="Raleway"/>
              <a:ea typeface="Raleway"/>
              <a:cs typeface="Raleway"/>
              <a:sym typeface="Raleway"/>
            </a:endParaRPr>
          </a:p>
          <a:p>
            <a:pPr marL="0" marR="0" lvl="0" indent="0" algn="l" rtl="0">
              <a:spcBef>
                <a:spcPts val="0"/>
              </a:spcBef>
              <a:spcAft>
                <a:spcPts val="0"/>
              </a:spcAft>
              <a:buNone/>
            </a:pPr>
            <a:endParaRPr sz="6458" b="1" i="0" u="none" strike="noStrike" cap="none">
              <a:solidFill>
                <a:srgbClr val="FFFFFF"/>
              </a:solidFill>
              <a:latin typeface="Raleway"/>
              <a:ea typeface="Raleway"/>
              <a:cs typeface="Raleway"/>
              <a:sym typeface="Raleway"/>
            </a:endParaRPr>
          </a:p>
        </p:txBody>
      </p:sp>
      <p:sp>
        <p:nvSpPr>
          <p:cNvPr id="138" name="Google Shape;138;p27"/>
          <p:cNvSpPr/>
          <p:nvPr/>
        </p:nvSpPr>
        <p:spPr>
          <a:xfrm rot="10800000" flipH="1">
            <a:off x="879542" y="3743481"/>
            <a:ext cx="5152767" cy="45719"/>
          </a:xfrm>
          <a:prstGeom prst="rect">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37" b="0" i="0" u="none" strike="noStrike" cap="none">
              <a:solidFill>
                <a:schemeClr val="lt1"/>
              </a:solidFill>
              <a:latin typeface="Calibri"/>
              <a:ea typeface="Calibri"/>
              <a:cs typeface="Calibri"/>
              <a:sym typeface="Calibri"/>
            </a:endParaRPr>
          </a:p>
        </p:txBody>
      </p:sp>
      <p:sp>
        <p:nvSpPr>
          <p:cNvPr id="140" name="Google Shape;140;p27"/>
          <p:cNvSpPr/>
          <p:nvPr/>
        </p:nvSpPr>
        <p:spPr>
          <a:xfrm>
            <a:off x="879542" y="3098465"/>
            <a:ext cx="5100114"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chemeClr val="lt1"/>
                </a:solidFill>
                <a:latin typeface="Calibri"/>
                <a:ea typeface="Calibri"/>
                <a:cs typeface="Calibri"/>
                <a:sym typeface="Calibri"/>
              </a:rPr>
              <a:t>Introduction To Machine Learning</a:t>
            </a:r>
            <a:endParaRPr sz="2800">
              <a:solidFill>
                <a:schemeClr val="lt1"/>
              </a:solidFill>
              <a:latin typeface="Calibri"/>
              <a:ea typeface="Calibri"/>
              <a:cs typeface="Calibri"/>
              <a:sym typeface="Calibri"/>
            </a:endParaRPr>
          </a:p>
          <a:p>
            <a:pPr marL="0" marR="0" lvl="0" indent="0" algn="l" rtl="0">
              <a:spcBef>
                <a:spcPts val="0"/>
              </a:spcBef>
              <a:spcAft>
                <a:spcPts val="0"/>
              </a:spcAft>
              <a:buNone/>
            </a:pPr>
            <a:r>
              <a:rPr lang="en-US" sz="2800">
                <a:solidFill>
                  <a:schemeClr val="lt1"/>
                </a:solidFill>
                <a:latin typeface="Calibri"/>
                <a:ea typeface="Calibri"/>
                <a:cs typeface="Calibri"/>
                <a:sym typeface="Calibri"/>
              </a:rPr>
              <a:t> </a:t>
            </a:r>
            <a:endParaRPr sz="2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7"/>
          <p:cNvSpPr txBox="1"/>
          <p:nvPr/>
        </p:nvSpPr>
        <p:spPr>
          <a:xfrm>
            <a:off x="805318" y="2568538"/>
            <a:ext cx="10616931"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Let’s compare between Traditional programming and Machine Learning..</a:t>
            </a:r>
            <a:endParaRPr sz="3600">
              <a:solidFill>
                <a:schemeClr val="dk1"/>
              </a:solidFill>
              <a:latin typeface="Arial"/>
              <a:ea typeface="Arial"/>
              <a:cs typeface="Arial"/>
              <a:sym typeface="Arial"/>
            </a:endParaRPr>
          </a:p>
        </p:txBody>
      </p:sp>
      <p:sp>
        <p:nvSpPr>
          <p:cNvPr id="791" name="Google Shape;791;p57"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2" name="Google Shape;792;p57"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grpSp>
        <p:nvGrpSpPr>
          <p:cNvPr id="803" name="Google Shape;803;p58"/>
          <p:cNvGrpSpPr/>
          <p:nvPr/>
        </p:nvGrpSpPr>
        <p:grpSpPr>
          <a:xfrm>
            <a:off x="0" y="5607439"/>
            <a:ext cx="64770" cy="1257300"/>
            <a:chOff x="1181105" y="4608196"/>
            <a:chExt cx="64770" cy="1257300"/>
          </a:xfrm>
        </p:grpSpPr>
        <p:sp>
          <p:nvSpPr>
            <p:cNvPr id="804" name="Google Shape;804;p58"/>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805" name="Google Shape;805;p58"/>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806" name="Google Shape;806;p58"/>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807" name="Google Shape;807;p58"/>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808" name="Google Shape;808;p58"/>
          <p:cNvSpPr/>
          <p:nvPr/>
        </p:nvSpPr>
        <p:spPr>
          <a:xfrm>
            <a:off x="584200" y="487363"/>
            <a:ext cx="9501292"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Pros and Cons of Traditional programming</a:t>
            </a:r>
            <a:endParaRPr sz="3600">
              <a:solidFill>
                <a:schemeClr val="dk2"/>
              </a:solidFill>
              <a:latin typeface="Arial"/>
              <a:ea typeface="Arial"/>
              <a:cs typeface="Arial"/>
              <a:sym typeface="Arial"/>
            </a:endParaRPr>
          </a:p>
        </p:txBody>
      </p:sp>
      <p:grpSp>
        <p:nvGrpSpPr>
          <p:cNvPr id="809" name="Google Shape;809;p58"/>
          <p:cNvGrpSpPr/>
          <p:nvPr/>
        </p:nvGrpSpPr>
        <p:grpSpPr>
          <a:xfrm>
            <a:off x="2234407" y="1861334"/>
            <a:ext cx="8128000" cy="4385768"/>
            <a:chOff x="0" y="516449"/>
            <a:chExt cx="8128000" cy="4385768"/>
          </a:xfrm>
        </p:grpSpPr>
        <p:sp>
          <p:nvSpPr>
            <p:cNvPr id="810" name="Google Shape;810;p58"/>
            <p:cNvSpPr/>
            <p:nvPr/>
          </p:nvSpPr>
          <p:spPr>
            <a:xfrm>
              <a:off x="731520" y="1247782"/>
              <a:ext cx="7071360" cy="3654435"/>
            </a:xfrm>
            <a:prstGeom prst="rect">
              <a:avLst/>
            </a:prstGeom>
            <a:solidFill>
              <a:srgbClr val="C3D4E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8"/>
            <p:cNvSpPr/>
            <p:nvPr/>
          </p:nvSpPr>
          <p:spPr>
            <a:xfrm>
              <a:off x="942848" y="1675172"/>
              <a:ext cx="3283712" cy="31263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8"/>
            <p:cNvSpPr txBox="1"/>
            <p:nvPr/>
          </p:nvSpPr>
          <p:spPr>
            <a:xfrm>
              <a:off x="942848" y="1675172"/>
              <a:ext cx="3283712" cy="3126325"/>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None/>
              </a:pPr>
              <a:r>
                <a:rPr lang="en-US" sz="3300">
                  <a:solidFill>
                    <a:schemeClr val="dk1"/>
                  </a:solidFill>
                  <a:latin typeface="Calibri"/>
                  <a:ea typeface="Calibri"/>
                  <a:cs typeface="Calibri"/>
                  <a:sym typeface="Calibri"/>
                </a:rPr>
                <a:t>Pros</a:t>
              </a:r>
              <a:endParaRPr sz="3300">
                <a:solidFill>
                  <a:schemeClr val="dk1"/>
                </a:solidFill>
                <a:latin typeface="Calibri"/>
                <a:ea typeface="Calibri"/>
                <a:cs typeface="Calibri"/>
                <a:sym typeface="Calibri"/>
              </a:endParaRPr>
            </a:p>
            <a:p>
              <a:pPr marL="228600" marR="0" lvl="1" indent="-228600" algn="l" rtl="0">
                <a:lnSpc>
                  <a:spcPct val="90000"/>
                </a:lnSpc>
                <a:spcBef>
                  <a:spcPts val="1155"/>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Easier to read and understand</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Error analysis is simpler</a:t>
              </a:r>
              <a:endParaRPr sz="2600" b="0" i="0" u="none" strike="noStrike" cap="none">
                <a:solidFill>
                  <a:schemeClr val="dk1"/>
                </a:solidFill>
                <a:latin typeface="Calibri"/>
                <a:ea typeface="Calibri"/>
                <a:cs typeface="Calibri"/>
                <a:sym typeface="Calibri"/>
              </a:endParaRPr>
            </a:p>
          </p:txBody>
        </p:sp>
        <p:sp>
          <p:nvSpPr>
            <p:cNvPr id="813" name="Google Shape;813;p58"/>
            <p:cNvSpPr/>
            <p:nvPr/>
          </p:nvSpPr>
          <p:spPr>
            <a:xfrm>
              <a:off x="4299712" y="1675172"/>
              <a:ext cx="3283712" cy="31263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8"/>
            <p:cNvSpPr txBox="1"/>
            <p:nvPr/>
          </p:nvSpPr>
          <p:spPr>
            <a:xfrm>
              <a:off x="4299712" y="1675172"/>
              <a:ext cx="3283712" cy="3126325"/>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None/>
              </a:pPr>
              <a:r>
                <a:rPr lang="en-US" sz="3300">
                  <a:solidFill>
                    <a:schemeClr val="dk1"/>
                  </a:solidFill>
                  <a:latin typeface="Calibri"/>
                  <a:ea typeface="Calibri"/>
                  <a:cs typeface="Calibri"/>
                  <a:sym typeface="Calibri"/>
                </a:rPr>
                <a:t>Cons</a:t>
              </a:r>
              <a:endParaRPr sz="3300">
                <a:solidFill>
                  <a:schemeClr val="dk1"/>
                </a:solidFill>
                <a:latin typeface="Calibri"/>
                <a:ea typeface="Calibri"/>
                <a:cs typeface="Calibri"/>
                <a:sym typeface="Calibri"/>
              </a:endParaRPr>
            </a:p>
            <a:p>
              <a:pPr marL="228600" marR="0" lvl="1" indent="-228600" algn="l" rtl="0">
                <a:lnSpc>
                  <a:spcPct val="90000"/>
                </a:lnSpc>
                <a:spcBef>
                  <a:spcPts val="1155"/>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Rule based systems </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Fails in many outside test scenarios</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Hard coding becomes difficult for humongous data </a:t>
              </a:r>
              <a:endParaRPr sz="2600" b="0" i="0" u="none" strike="noStrike" cap="none">
                <a:solidFill>
                  <a:schemeClr val="dk1"/>
                </a:solidFill>
                <a:latin typeface="Calibri"/>
                <a:ea typeface="Calibri"/>
                <a:cs typeface="Calibri"/>
                <a:sym typeface="Calibri"/>
              </a:endParaRPr>
            </a:p>
          </p:txBody>
        </p:sp>
        <p:sp>
          <p:nvSpPr>
            <p:cNvPr id="815" name="Google Shape;815;p58"/>
            <p:cNvSpPr/>
            <p:nvPr/>
          </p:nvSpPr>
          <p:spPr>
            <a:xfrm>
              <a:off x="0" y="516449"/>
              <a:ext cx="1381760" cy="1381760"/>
            </a:xfrm>
            <a:prstGeom prst="plus">
              <a:avLst>
                <a:gd name="adj" fmla="val 3281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8"/>
            <p:cNvSpPr/>
            <p:nvPr/>
          </p:nvSpPr>
          <p:spPr>
            <a:xfrm>
              <a:off x="6827520" y="1013363"/>
              <a:ext cx="1300480" cy="445662"/>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 name="Google Shape;817;p58"/>
            <p:cNvCxnSpPr/>
            <p:nvPr/>
          </p:nvCxnSpPr>
          <p:spPr>
            <a:xfrm>
              <a:off x="4267200" y="1681857"/>
              <a:ext cx="812" cy="2985941"/>
            </a:xfrm>
            <a:prstGeom prst="straightConnector1">
              <a:avLst/>
            </a:prstGeom>
            <a:noFill/>
            <a:ln w="12700" cap="flat" cmpd="sng">
              <a:solidFill>
                <a:srgbClr val="487AA8"/>
              </a:solidFill>
              <a:prstDash val="solid"/>
              <a:miter lim="800000"/>
              <a:headEnd type="none" w="sm" len="sm"/>
              <a:tailEnd type="none" w="sm" len="sm"/>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59"/>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825" name="Google Shape;825;p59"/>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pic>
        <p:nvPicPr>
          <p:cNvPr id="826" name="Google Shape;826;p59"/>
          <p:cNvPicPr preferRelativeResize="0"/>
          <p:nvPr/>
        </p:nvPicPr>
        <p:blipFill rotWithShape="1">
          <a:blip r:embed="rId3">
            <a:alphaModFix/>
          </a:blip>
          <a:srcRect/>
          <a:stretch/>
        </p:blipFill>
        <p:spPr>
          <a:xfrm>
            <a:off x="1835742" y="1541951"/>
            <a:ext cx="8210550" cy="5038725"/>
          </a:xfrm>
          <a:prstGeom prst="rect">
            <a:avLst/>
          </a:prstGeom>
          <a:noFill/>
          <a:ln>
            <a:noFill/>
          </a:ln>
        </p:spPr>
      </p:pic>
      <p:sp>
        <p:nvSpPr>
          <p:cNvPr id="827" name="Google Shape;827;p59"/>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520"/>
              <a:buFont typeface="Arial"/>
              <a:buNone/>
            </a:pPr>
            <a:br>
              <a:rPr lang="en-US" sz="2520" b="0" i="0" u="none" strike="noStrike" cap="none">
                <a:solidFill>
                  <a:schemeClr val="dk1"/>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r>
              <a:rPr lang="en-US" sz="3600" b="0" i="0" u="none" strike="noStrike" cap="none">
                <a:solidFill>
                  <a:schemeClr val="dk2"/>
                </a:solidFill>
                <a:latin typeface="Arial"/>
                <a:ea typeface="Arial"/>
                <a:cs typeface="Arial"/>
                <a:sym typeface="Arial"/>
              </a:rPr>
              <a:t>Traditional Programming vs Machine Learning</a:t>
            </a:r>
            <a:br>
              <a:rPr lang="en-US" sz="2520" b="0" i="0" u="none" strike="noStrike" cap="none">
                <a:solidFill>
                  <a:schemeClr val="dk2"/>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endParaRPr sz="2520" b="0" i="0" u="none" strike="noStrike" cap="none">
              <a:solidFill>
                <a:schemeClr val="dk1"/>
              </a:solidFill>
              <a:latin typeface="Arial"/>
              <a:ea typeface="Arial"/>
              <a:cs typeface="Arial"/>
              <a:sym typeface="Arial"/>
            </a:endParaRPr>
          </a:p>
        </p:txBody>
      </p:sp>
      <p:cxnSp>
        <p:nvCxnSpPr>
          <p:cNvPr id="828" name="Google Shape;828;p59"/>
          <p:cNvCxnSpPr/>
          <p:nvPr/>
        </p:nvCxnSpPr>
        <p:spPr>
          <a:xfrm>
            <a:off x="5715417" y="1450975"/>
            <a:ext cx="0" cy="5129701"/>
          </a:xfrm>
          <a:prstGeom prst="straightConnector1">
            <a:avLst/>
          </a:prstGeom>
          <a:noFill/>
          <a:ln w="38100" cap="flat" cmpd="sng">
            <a:solidFill>
              <a:schemeClr val="accent1"/>
            </a:solidFill>
            <a:prstDash val="dash"/>
            <a:miter lim="800000"/>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60"/>
          <p:cNvSpPr txBox="1"/>
          <p:nvPr/>
        </p:nvSpPr>
        <p:spPr>
          <a:xfrm>
            <a:off x="1709897" y="2164819"/>
            <a:ext cx="9772036"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Let’s go for mango shopping in the traditional way…</a:t>
            </a:r>
            <a:endParaRPr sz="3600">
              <a:solidFill>
                <a:schemeClr val="dk1"/>
              </a:solidFill>
              <a:latin typeface="Arial"/>
              <a:ea typeface="Arial"/>
              <a:cs typeface="Arial"/>
              <a:sym typeface="Arial"/>
            </a:endParaRPr>
          </a:p>
        </p:txBody>
      </p:sp>
      <p:sp>
        <p:nvSpPr>
          <p:cNvPr id="835" name="Google Shape;835;p60"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6" name="Google Shape;836;p60"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37" name="Google Shape;837;p60" descr="Related image"/>
          <p:cNvPicPr preferRelativeResize="0"/>
          <p:nvPr/>
        </p:nvPicPr>
        <p:blipFill rotWithShape="1">
          <a:blip r:embed="rId3">
            <a:alphaModFix/>
          </a:blip>
          <a:srcRect r="-1166" b="10873"/>
          <a:stretch/>
        </p:blipFill>
        <p:spPr>
          <a:xfrm>
            <a:off x="5054129" y="3779192"/>
            <a:ext cx="3083571" cy="2249649"/>
          </a:xfrm>
          <a:prstGeom prst="rect">
            <a:avLst/>
          </a:prstGeom>
          <a:noFill/>
          <a:ln>
            <a:noFill/>
          </a:ln>
        </p:spPr>
      </p:pic>
      <p:pic>
        <p:nvPicPr>
          <p:cNvPr id="838" name="Google Shape;838;p60"/>
          <p:cNvPicPr preferRelativeResize="0"/>
          <p:nvPr/>
        </p:nvPicPr>
        <p:blipFill rotWithShape="1">
          <a:blip r:embed="rId4">
            <a:alphaModFix/>
          </a:blip>
          <a:srcRect/>
          <a:stretch/>
        </p:blipFill>
        <p:spPr>
          <a:xfrm>
            <a:off x="460375" y="2904777"/>
            <a:ext cx="2174588" cy="28176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61"/>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846" name="Google Shape;846;p61"/>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847" name="Google Shape;847;p61"/>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520"/>
              <a:buFont typeface="Arial"/>
              <a:buNone/>
            </a:pPr>
            <a:br>
              <a:rPr lang="en-US" sz="2520" b="0" i="0" u="none" strike="noStrike" cap="none">
                <a:solidFill>
                  <a:schemeClr val="dk1"/>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r>
              <a:rPr lang="en-US" sz="3600" b="0" i="0" u="none" strike="noStrike" cap="none">
                <a:solidFill>
                  <a:schemeClr val="dk2"/>
                </a:solidFill>
                <a:latin typeface="Arial"/>
                <a:ea typeface="Arial"/>
                <a:cs typeface="Arial"/>
                <a:sym typeface="Arial"/>
              </a:rPr>
              <a:t>Choosing the right mango for the first time </a:t>
            </a:r>
            <a:br>
              <a:rPr lang="en-US" sz="2520" b="0" i="0" u="none" strike="noStrike" cap="none">
                <a:solidFill>
                  <a:schemeClr val="dk2"/>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endParaRPr sz="2520" b="0" i="0" u="none" strike="noStrike" cap="none">
              <a:solidFill>
                <a:schemeClr val="dk1"/>
              </a:solidFill>
              <a:latin typeface="Arial"/>
              <a:ea typeface="Arial"/>
              <a:cs typeface="Arial"/>
              <a:sym typeface="Arial"/>
            </a:endParaRPr>
          </a:p>
        </p:txBody>
      </p:sp>
      <p:sp>
        <p:nvSpPr>
          <p:cNvPr id="848" name="Google Shape;848;p61"/>
          <p:cNvSpPr/>
          <p:nvPr/>
        </p:nvSpPr>
        <p:spPr>
          <a:xfrm>
            <a:off x="2557220" y="1526189"/>
            <a:ext cx="4122550" cy="2076773"/>
          </a:xfrm>
          <a:prstGeom prst="cloud">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49" name="Google Shape;849;p61" descr="Image result for grandma clipar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0" name="Google Shape;850;p61" descr="Image result for grandma clipart"/>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1" name="Google Shape;851;p61" descr="Image result for grandma clipart"/>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52" name="Google Shape;852;p61"/>
          <p:cNvPicPr preferRelativeResize="0"/>
          <p:nvPr/>
        </p:nvPicPr>
        <p:blipFill rotWithShape="1">
          <a:blip r:embed="rId3">
            <a:alphaModFix/>
          </a:blip>
          <a:srcRect/>
          <a:stretch/>
        </p:blipFill>
        <p:spPr>
          <a:xfrm>
            <a:off x="5097579" y="1862381"/>
            <a:ext cx="965104" cy="1276906"/>
          </a:xfrm>
          <a:prstGeom prst="rect">
            <a:avLst/>
          </a:prstGeom>
          <a:noFill/>
          <a:ln>
            <a:noFill/>
          </a:ln>
        </p:spPr>
      </p:pic>
      <p:sp>
        <p:nvSpPr>
          <p:cNvPr id="853" name="Google Shape;853;p61"/>
          <p:cNvSpPr/>
          <p:nvPr/>
        </p:nvSpPr>
        <p:spPr>
          <a:xfrm>
            <a:off x="3232348" y="1985949"/>
            <a:ext cx="2190696"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3A4145"/>
                </a:solidFill>
                <a:latin typeface="Arial"/>
                <a:ea typeface="Arial"/>
                <a:cs typeface="Arial"/>
                <a:sym typeface="Arial"/>
              </a:rPr>
              <a:t>Rule 1: Bright yellow mangoes are sweeter than pale yellow ones.</a:t>
            </a:r>
            <a:endParaRPr sz="1800">
              <a:solidFill>
                <a:schemeClr val="dk1"/>
              </a:solidFill>
              <a:latin typeface="Arial"/>
              <a:ea typeface="Arial"/>
              <a:cs typeface="Arial"/>
              <a:sym typeface="Arial"/>
            </a:endParaRPr>
          </a:p>
        </p:txBody>
      </p:sp>
      <p:pic>
        <p:nvPicPr>
          <p:cNvPr id="854" name="Google Shape;854;p61" descr="Image result for fruit stand with mangoes"/>
          <p:cNvPicPr preferRelativeResize="0"/>
          <p:nvPr/>
        </p:nvPicPr>
        <p:blipFill rotWithShape="1">
          <a:blip r:embed="rId4">
            <a:alphaModFix/>
          </a:blip>
          <a:srcRect/>
          <a:stretch/>
        </p:blipFill>
        <p:spPr>
          <a:xfrm>
            <a:off x="7283515" y="2536898"/>
            <a:ext cx="3873227" cy="2902500"/>
          </a:xfrm>
          <a:prstGeom prst="rect">
            <a:avLst/>
          </a:prstGeom>
          <a:noFill/>
          <a:ln>
            <a:noFill/>
          </a:ln>
        </p:spPr>
      </p:pic>
      <p:sp>
        <p:nvSpPr>
          <p:cNvPr id="855" name="Google Shape;855;p61"/>
          <p:cNvSpPr txBox="1"/>
          <p:nvPr/>
        </p:nvSpPr>
        <p:spPr>
          <a:xfrm>
            <a:off x="557644" y="5765369"/>
            <a:ext cx="1080568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John visits the fruit shop, and buys mangoes that are bright yellow in color remembering his grandma's instruction.</a:t>
            </a:r>
            <a:endParaRPr sz="1800">
              <a:solidFill>
                <a:schemeClr val="dk1"/>
              </a:solidFill>
              <a:latin typeface="Arial"/>
              <a:ea typeface="Arial"/>
              <a:cs typeface="Arial"/>
              <a:sym typeface="Arial"/>
            </a:endParaRPr>
          </a:p>
        </p:txBody>
      </p:sp>
      <p:pic>
        <p:nvPicPr>
          <p:cNvPr id="856" name="Google Shape;856;p61"/>
          <p:cNvPicPr preferRelativeResize="0"/>
          <p:nvPr/>
        </p:nvPicPr>
        <p:blipFill rotWithShape="1">
          <a:blip r:embed="rId5">
            <a:alphaModFix/>
          </a:blip>
          <a:srcRect/>
          <a:stretch/>
        </p:blipFill>
        <p:spPr>
          <a:xfrm>
            <a:off x="382632" y="2269347"/>
            <a:ext cx="2174588" cy="28176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62"/>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864" name="Google Shape;864;p62"/>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865" name="Google Shape;865;p62"/>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520"/>
              <a:buFont typeface="Arial"/>
              <a:buNone/>
            </a:pPr>
            <a:br>
              <a:rPr lang="en-US" sz="2520" b="0" i="0" u="none" strike="noStrike" cap="none">
                <a:solidFill>
                  <a:schemeClr val="dk1"/>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r>
              <a:rPr lang="en-US" sz="3600" b="0" i="0" u="none" strike="noStrike" cap="none">
                <a:solidFill>
                  <a:schemeClr val="dk2"/>
                </a:solidFill>
                <a:latin typeface="Arial"/>
                <a:ea typeface="Arial"/>
                <a:cs typeface="Arial"/>
                <a:sym typeface="Arial"/>
              </a:rPr>
              <a:t>Rule changes as Grandma’s advice is insufficient</a:t>
            </a:r>
            <a:br>
              <a:rPr lang="en-US" sz="2520" b="0" i="0" u="none" strike="noStrike" cap="none">
                <a:solidFill>
                  <a:schemeClr val="dk2"/>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endParaRPr sz="2520" b="0" i="0" u="none" strike="noStrike" cap="none">
              <a:solidFill>
                <a:schemeClr val="dk1"/>
              </a:solidFill>
              <a:latin typeface="Arial"/>
              <a:ea typeface="Arial"/>
              <a:cs typeface="Arial"/>
              <a:sym typeface="Arial"/>
            </a:endParaRPr>
          </a:p>
        </p:txBody>
      </p:sp>
      <p:sp>
        <p:nvSpPr>
          <p:cNvPr id="866" name="Google Shape;866;p62" descr="Image result for grandma clipar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7" name="Google Shape;867;p62" descr="Image result for grandma clipart"/>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8" name="Google Shape;868;p62" descr="Image result for grandma clipart"/>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9" name="Google Shape;869;p62"/>
          <p:cNvSpPr/>
          <p:nvPr/>
        </p:nvSpPr>
        <p:spPr>
          <a:xfrm>
            <a:off x="2988178" y="1484585"/>
            <a:ext cx="6888046"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John reaches home after tasting realizes that not all bright yellow mangoes are sweet. He concludes </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Rule 2</a:t>
            </a:r>
            <a:r>
              <a:rPr lang="en-US" sz="1800">
                <a:solidFill>
                  <a:srgbClr val="FF0000"/>
                </a:solidFill>
                <a:latin typeface="Arial"/>
                <a:ea typeface="Arial"/>
                <a:cs typeface="Arial"/>
                <a:sym typeface="Arial"/>
              </a:rPr>
              <a:t>: big bright yellow mangoes are sweeter than small bright yellow mangoes. </a:t>
            </a:r>
            <a:endParaRPr sz="1800">
              <a:solidFill>
                <a:srgbClr val="FF0000"/>
              </a:solidFill>
              <a:latin typeface="Arial"/>
              <a:ea typeface="Arial"/>
              <a:cs typeface="Arial"/>
              <a:sym typeface="Arial"/>
            </a:endParaRPr>
          </a:p>
        </p:txBody>
      </p:sp>
      <p:pic>
        <p:nvPicPr>
          <p:cNvPr id="870" name="Google Shape;870;p62" descr="Related image"/>
          <p:cNvPicPr preferRelativeResize="0"/>
          <p:nvPr/>
        </p:nvPicPr>
        <p:blipFill rotWithShape="1">
          <a:blip r:embed="rId3">
            <a:alphaModFix/>
          </a:blip>
          <a:srcRect l="10595" t="15022" r="14556" b="14250"/>
          <a:stretch/>
        </p:blipFill>
        <p:spPr>
          <a:xfrm>
            <a:off x="3698663" y="3550375"/>
            <a:ext cx="3167084" cy="2244498"/>
          </a:xfrm>
          <a:prstGeom prst="rect">
            <a:avLst/>
          </a:prstGeom>
          <a:noFill/>
          <a:ln>
            <a:noFill/>
          </a:ln>
        </p:spPr>
      </p:pic>
      <p:pic>
        <p:nvPicPr>
          <p:cNvPr id="871" name="Google Shape;871;p62" descr="Related image"/>
          <p:cNvPicPr preferRelativeResize="0"/>
          <p:nvPr/>
        </p:nvPicPr>
        <p:blipFill rotWithShape="1">
          <a:blip r:embed="rId4">
            <a:alphaModFix/>
          </a:blip>
          <a:srcRect/>
          <a:stretch/>
        </p:blipFill>
        <p:spPr>
          <a:xfrm>
            <a:off x="9713297" y="3689845"/>
            <a:ext cx="1298220" cy="1945036"/>
          </a:xfrm>
          <a:prstGeom prst="rect">
            <a:avLst/>
          </a:prstGeom>
          <a:noFill/>
          <a:ln>
            <a:noFill/>
          </a:ln>
        </p:spPr>
      </p:pic>
      <p:sp>
        <p:nvSpPr>
          <p:cNvPr id="872" name="Google Shape;872;p62"/>
          <p:cNvSpPr txBox="1"/>
          <p:nvPr/>
        </p:nvSpPr>
        <p:spPr>
          <a:xfrm>
            <a:off x="7299702" y="4293031"/>
            <a:ext cx="184429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sweeter than</a:t>
            </a:r>
            <a:endParaRPr sz="1800">
              <a:solidFill>
                <a:schemeClr val="dk1"/>
              </a:solidFill>
              <a:latin typeface="Arial"/>
              <a:ea typeface="Arial"/>
              <a:cs typeface="Arial"/>
              <a:sym typeface="Arial"/>
            </a:endParaRPr>
          </a:p>
        </p:txBody>
      </p:sp>
      <p:sp>
        <p:nvSpPr>
          <p:cNvPr id="873" name="Google Shape;873;p62"/>
          <p:cNvSpPr txBox="1"/>
          <p:nvPr/>
        </p:nvSpPr>
        <p:spPr>
          <a:xfrm>
            <a:off x="4587903" y="6183644"/>
            <a:ext cx="184429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Big mangoes</a:t>
            </a:r>
            <a:endParaRPr sz="1800">
              <a:solidFill>
                <a:schemeClr val="dk1"/>
              </a:solidFill>
              <a:latin typeface="Arial"/>
              <a:ea typeface="Arial"/>
              <a:cs typeface="Arial"/>
              <a:sym typeface="Arial"/>
            </a:endParaRPr>
          </a:p>
        </p:txBody>
      </p:sp>
      <p:sp>
        <p:nvSpPr>
          <p:cNvPr id="874" name="Google Shape;874;p62"/>
          <p:cNvSpPr txBox="1"/>
          <p:nvPr/>
        </p:nvSpPr>
        <p:spPr>
          <a:xfrm>
            <a:off x="9432905" y="6183644"/>
            <a:ext cx="184429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Small mangoes</a:t>
            </a:r>
            <a:endParaRPr sz="1800">
              <a:solidFill>
                <a:schemeClr val="dk1"/>
              </a:solidFill>
              <a:latin typeface="Arial"/>
              <a:ea typeface="Arial"/>
              <a:cs typeface="Arial"/>
              <a:sym typeface="Arial"/>
            </a:endParaRPr>
          </a:p>
        </p:txBody>
      </p:sp>
      <p:pic>
        <p:nvPicPr>
          <p:cNvPr id="875" name="Google Shape;875;p62"/>
          <p:cNvPicPr preferRelativeResize="0"/>
          <p:nvPr/>
        </p:nvPicPr>
        <p:blipFill rotWithShape="1">
          <a:blip r:embed="rId5">
            <a:alphaModFix/>
          </a:blip>
          <a:srcRect/>
          <a:stretch/>
        </p:blipFill>
        <p:spPr>
          <a:xfrm>
            <a:off x="140628" y="2329809"/>
            <a:ext cx="2775948" cy="28357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63"/>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883" name="Google Shape;883;p63"/>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884" name="Google Shape;884;p63"/>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520"/>
              <a:buFont typeface="Arial"/>
              <a:buNone/>
            </a:pPr>
            <a:br>
              <a:rPr lang="en-US" sz="2520" b="0" i="0" u="none" strike="noStrike" cap="none">
                <a:solidFill>
                  <a:schemeClr val="dk1"/>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r>
              <a:rPr lang="en-US" sz="3600" b="0" i="0" u="none" strike="noStrike" cap="none">
                <a:solidFill>
                  <a:schemeClr val="dk2"/>
                </a:solidFill>
                <a:latin typeface="Arial"/>
                <a:ea typeface="Arial"/>
                <a:cs typeface="Arial"/>
                <a:sym typeface="Arial"/>
              </a:rPr>
              <a:t>Choosing the right mango for the next time</a:t>
            </a:r>
            <a:br>
              <a:rPr lang="en-US" sz="2520" b="0" i="0" u="none" strike="noStrike" cap="none">
                <a:solidFill>
                  <a:schemeClr val="dk2"/>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endParaRPr sz="2520" b="0" i="0" u="none" strike="noStrike" cap="none">
              <a:solidFill>
                <a:schemeClr val="dk1"/>
              </a:solidFill>
              <a:latin typeface="Arial"/>
              <a:ea typeface="Arial"/>
              <a:cs typeface="Arial"/>
              <a:sym typeface="Arial"/>
            </a:endParaRPr>
          </a:p>
        </p:txBody>
      </p:sp>
      <p:sp>
        <p:nvSpPr>
          <p:cNvPr id="885" name="Google Shape;885;p63" descr="Image result for grandma clipar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63" descr="Image result for grandma clipart"/>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63" descr="Image result for grandma clipart"/>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63"/>
          <p:cNvSpPr/>
          <p:nvPr/>
        </p:nvSpPr>
        <p:spPr>
          <a:xfrm>
            <a:off x="2988178" y="1592008"/>
            <a:ext cx="688804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He recalls from his previous experience and is now confident to buy mangoes</a:t>
            </a:r>
            <a:r>
              <a:rPr lang="en-US" sz="1800">
                <a:solidFill>
                  <a:srgbClr val="FF0000"/>
                </a:solidFill>
                <a:latin typeface="Arial"/>
                <a:ea typeface="Arial"/>
                <a:cs typeface="Arial"/>
                <a:sym typeface="Arial"/>
              </a:rPr>
              <a:t>. </a:t>
            </a:r>
            <a:r>
              <a:rPr lang="en-US" sz="1800">
                <a:solidFill>
                  <a:schemeClr val="dk1"/>
                </a:solidFill>
                <a:latin typeface="Arial"/>
                <a:ea typeface="Arial"/>
                <a:cs typeface="Arial"/>
                <a:sym typeface="Arial"/>
              </a:rPr>
              <a:t>But alas he finds a </a:t>
            </a:r>
            <a:r>
              <a:rPr lang="en-US" sz="1800">
                <a:solidFill>
                  <a:srgbClr val="FF0000"/>
                </a:solidFill>
                <a:latin typeface="Arial"/>
                <a:ea typeface="Arial"/>
                <a:cs typeface="Arial"/>
                <a:sym typeface="Arial"/>
              </a:rPr>
              <a:t>different vendor</a:t>
            </a:r>
            <a:r>
              <a:rPr lang="en-US" sz="1800">
                <a:solidFill>
                  <a:schemeClr val="dk1"/>
                </a:solidFill>
                <a:latin typeface="Arial"/>
                <a:ea typeface="Arial"/>
                <a:cs typeface="Arial"/>
                <a:sym typeface="Arial"/>
              </a:rPr>
              <a:t> this time who imports his mangoes from a different part of the country .</a:t>
            </a:r>
            <a:endParaRPr sz="1800">
              <a:solidFill>
                <a:schemeClr val="dk1"/>
              </a:solidFill>
              <a:latin typeface="Arial"/>
              <a:ea typeface="Arial"/>
              <a:cs typeface="Arial"/>
              <a:sym typeface="Arial"/>
            </a:endParaRPr>
          </a:p>
        </p:txBody>
      </p:sp>
      <p:pic>
        <p:nvPicPr>
          <p:cNvPr id="889" name="Google Shape;889;p63"/>
          <p:cNvPicPr preferRelativeResize="0"/>
          <p:nvPr/>
        </p:nvPicPr>
        <p:blipFill rotWithShape="1">
          <a:blip r:embed="rId3">
            <a:alphaModFix/>
          </a:blip>
          <a:srcRect/>
          <a:stretch/>
        </p:blipFill>
        <p:spPr>
          <a:xfrm>
            <a:off x="307975" y="2329809"/>
            <a:ext cx="2174588" cy="2817657"/>
          </a:xfrm>
          <a:prstGeom prst="rect">
            <a:avLst/>
          </a:prstGeom>
          <a:noFill/>
          <a:ln>
            <a:noFill/>
          </a:ln>
        </p:spPr>
      </p:pic>
      <p:sp>
        <p:nvSpPr>
          <p:cNvPr id="890" name="Google Shape;890;p63"/>
          <p:cNvSpPr/>
          <p:nvPr/>
        </p:nvSpPr>
        <p:spPr>
          <a:xfrm>
            <a:off x="4175089" y="5103348"/>
            <a:ext cx="4122549"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3A4145"/>
                </a:solidFill>
                <a:latin typeface="Merriweather"/>
                <a:ea typeface="Merriweather"/>
                <a:cs typeface="Merriweather"/>
                <a:sym typeface="Merriweather"/>
              </a:rPr>
              <a:t>He Tastes a mango of each kind from this vendor, and realizes that </a:t>
            </a:r>
            <a:endParaRPr sz="1800">
              <a:solidFill>
                <a:srgbClr val="3A4145"/>
              </a:solidFill>
              <a:latin typeface="Merriweather"/>
              <a:ea typeface="Merriweather"/>
              <a:cs typeface="Merriweather"/>
              <a:sym typeface="Merriweather"/>
            </a:endParaRPr>
          </a:p>
          <a:p>
            <a:pPr marL="0" marR="0" lvl="0" indent="0" algn="l" rtl="0">
              <a:spcBef>
                <a:spcPts val="0"/>
              </a:spcBef>
              <a:spcAft>
                <a:spcPts val="0"/>
              </a:spcAft>
              <a:buNone/>
            </a:pPr>
            <a:endParaRPr sz="1800">
              <a:solidFill>
                <a:srgbClr val="3A4145"/>
              </a:solidFill>
              <a:latin typeface="Merriweather"/>
              <a:ea typeface="Merriweather"/>
              <a:cs typeface="Merriweather"/>
              <a:sym typeface="Merriweather"/>
            </a:endParaRPr>
          </a:p>
          <a:p>
            <a:pPr marL="0" marR="0" lvl="0" indent="0" algn="l" rtl="0">
              <a:spcBef>
                <a:spcPts val="0"/>
              </a:spcBef>
              <a:spcAft>
                <a:spcPts val="0"/>
              </a:spcAft>
              <a:buNone/>
            </a:pPr>
            <a:r>
              <a:rPr lang="en-US" sz="1800" b="1">
                <a:solidFill>
                  <a:srgbClr val="FF0000"/>
                </a:solidFill>
                <a:latin typeface="Merriweather"/>
                <a:ea typeface="Merriweather"/>
                <a:cs typeface="Merriweather"/>
                <a:sym typeface="Merriweather"/>
              </a:rPr>
              <a:t>Rule 3</a:t>
            </a:r>
            <a:r>
              <a:rPr lang="en-US" sz="1800">
                <a:solidFill>
                  <a:srgbClr val="3A4145"/>
                </a:solidFill>
                <a:latin typeface="Merriweather"/>
                <a:ea typeface="Merriweather"/>
                <a:cs typeface="Merriweather"/>
                <a:sym typeface="Merriweather"/>
              </a:rPr>
              <a:t>: </a:t>
            </a:r>
            <a:r>
              <a:rPr lang="en-US" sz="1800" b="1">
                <a:solidFill>
                  <a:schemeClr val="dk1"/>
                </a:solidFill>
                <a:latin typeface="Merriweather"/>
                <a:ea typeface="Merriweather"/>
                <a:cs typeface="Merriweather"/>
                <a:sym typeface="Merriweather"/>
              </a:rPr>
              <a:t>small, pale yellow ones are in fact the sweetest of all.</a:t>
            </a:r>
            <a:endParaRPr sz="1800" b="1">
              <a:solidFill>
                <a:schemeClr val="dk1"/>
              </a:solidFill>
              <a:latin typeface="Calibri"/>
              <a:ea typeface="Calibri"/>
              <a:cs typeface="Calibri"/>
              <a:sym typeface="Calibri"/>
            </a:endParaRPr>
          </a:p>
        </p:txBody>
      </p:sp>
      <p:pic>
        <p:nvPicPr>
          <p:cNvPr id="891" name="Google Shape;891;p63" descr="Image result for small pale mangoes"/>
          <p:cNvPicPr preferRelativeResize="0"/>
          <p:nvPr/>
        </p:nvPicPr>
        <p:blipFill rotWithShape="1">
          <a:blip r:embed="rId4">
            <a:alphaModFix/>
          </a:blip>
          <a:srcRect/>
          <a:stretch/>
        </p:blipFill>
        <p:spPr>
          <a:xfrm>
            <a:off x="4882558" y="2842020"/>
            <a:ext cx="3429000" cy="2286001"/>
          </a:xfrm>
          <a:prstGeom prst="rect">
            <a:avLst/>
          </a:prstGeom>
          <a:noFill/>
          <a:ln>
            <a:noFill/>
          </a:ln>
        </p:spPr>
      </p:pic>
      <p:pic>
        <p:nvPicPr>
          <p:cNvPr id="892" name="Google Shape;892;p63" descr="Image result for fruit vendor clipart"/>
          <p:cNvPicPr preferRelativeResize="0"/>
          <p:nvPr/>
        </p:nvPicPr>
        <p:blipFill rotWithShape="1">
          <a:blip r:embed="rId5">
            <a:alphaModFix/>
          </a:blip>
          <a:srcRect/>
          <a:stretch/>
        </p:blipFill>
        <p:spPr>
          <a:xfrm>
            <a:off x="9005107" y="2053673"/>
            <a:ext cx="3063306" cy="40822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64"/>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900" name="Google Shape;900;p64"/>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01" name="Google Shape;901;p64"/>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520"/>
              <a:buFont typeface="Arial"/>
              <a:buNone/>
            </a:pPr>
            <a:br>
              <a:rPr lang="en-US" sz="2520" b="0" i="0" u="none" strike="noStrike" cap="none">
                <a:solidFill>
                  <a:schemeClr val="dk1"/>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r>
              <a:rPr lang="en-US" sz="3600" b="0" i="0" u="none" strike="noStrike" cap="none">
                <a:solidFill>
                  <a:schemeClr val="dk2"/>
                </a:solidFill>
                <a:latin typeface="Arial"/>
                <a:ea typeface="Arial"/>
                <a:cs typeface="Arial"/>
                <a:sym typeface="Arial"/>
              </a:rPr>
              <a:t>Buying juicy mangoes</a:t>
            </a:r>
            <a:br>
              <a:rPr lang="en-US" sz="2520" b="0" i="0" u="none" strike="noStrike" cap="none">
                <a:solidFill>
                  <a:schemeClr val="dk2"/>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endParaRPr sz="2520" b="0" i="0" u="none" strike="noStrike" cap="none">
              <a:solidFill>
                <a:schemeClr val="dk1"/>
              </a:solidFill>
              <a:latin typeface="Arial"/>
              <a:ea typeface="Arial"/>
              <a:cs typeface="Arial"/>
              <a:sym typeface="Arial"/>
            </a:endParaRPr>
          </a:p>
        </p:txBody>
      </p:sp>
      <p:sp>
        <p:nvSpPr>
          <p:cNvPr id="902" name="Google Shape;902;p64" descr="Image result for grandma clipar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64" descr="Image result for grandma clipart"/>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64" descr="Image result for grandma clipart"/>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5" name="Google Shape;905;p64"/>
          <p:cNvSpPr/>
          <p:nvPr/>
        </p:nvSpPr>
        <p:spPr>
          <a:xfrm>
            <a:off x="2988178" y="1592008"/>
            <a:ext cx="68880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John’s cousin comes home and he wants juicy mangoes.</a:t>
            </a:r>
            <a:endParaRPr sz="1800">
              <a:solidFill>
                <a:schemeClr val="dk1"/>
              </a:solidFill>
              <a:latin typeface="Arial"/>
              <a:ea typeface="Arial"/>
              <a:cs typeface="Arial"/>
              <a:sym typeface="Arial"/>
            </a:endParaRPr>
          </a:p>
        </p:txBody>
      </p:sp>
      <p:pic>
        <p:nvPicPr>
          <p:cNvPr id="906" name="Google Shape;906;p64"/>
          <p:cNvPicPr preferRelativeResize="0"/>
          <p:nvPr/>
        </p:nvPicPr>
        <p:blipFill rotWithShape="1">
          <a:blip r:embed="rId3">
            <a:alphaModFix/>
          </a:blip>
          <a:srcRect/>
          <a:stretch/>
        </p:blipFill>
        <p:spPr>
          <a:xfrm>
            <a:off x="307975" y="2329809"/>
            <a:ext cx="2174588" cy="2817657"/>
          </a:xfrm>
          <a:prstGeom prst="rect">
            <a:avLst/>
          </a:prstGeom>
          <a:noFill/>
          <a:ln>
            <a:noFill/>
          </a:ln>
        </p:spPr>
      </p:pic>
      <p:sp>
        <p:nvSpPr>
          <p:cNvPr id="907" name="Google Shape;907;p64"/>
          <p:cNvSpPr/>
          <p:nvPr/>
        </p:nvSpPr>
        <p:spPr>
          <a:xfrm>
            <a:off x="3531462" y="5362370"/>
            <a:ext cx="7831864"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3A4145"/>
                </a:solidFill>
                <a:latin typeface="Merriweather"/>
                <a:ea typeface="Merriweather"/>
                <a:cs typeface="Merriweather"/>
                <a:sym typeface="Merriweather"/>
              </a:rPr>
              <a:t>John tastes all mangoes once again and realizes</a:t>
            </a:r>
            <a:endParaRPr/>
          </a:p>
          <a:p>
            <a:pPr marL="0" marR="0" lvl="0" indent="0" algn="l" rtl="0">
              <a:spcBef>
                <a:spcPts val="0"/>
              </a:spcBef>
              <a:spcAft>
                <a:spcPts val="0"/>
              </a:spcAft>
              <a:buNone/>
            </a:pPr>
            <a:endParaRPr sz="1800">
              <a:solidFill>
                <a:srgbClr val="3A4145"/>
              </a:solidFill>
              <a:latin typeface="Merriweather"/>
              <a:ea typeface="Merriweather"/>
              <a:cs typeface="Merriweather"/>
              <a:sym typeface="Merriweather"/>
            </a:endParaRPr>
          </a:p>
          <a:p>
            <a:pPr marL="0" marR="0" lvl="0" indent="0" algn="l" rtl="0">
              <a:spcBef>
                <a:spcPts val="0"/>
              </a:spcBef>
              <a:spcAft>
                <a:spcPts val="0"/>
              </a:spcAft>
              <a:buNone/>
            </a:pPr>
            <a:r>
              <a:rPr lang="en-US" sz="1800">
                <a:solidFill>
                  <a:srgbClr val="3A4145"/>
                </a:solidFill>
                <a:latin typeface="Merriweather"/>
                <a:ea typeface="Merriweather"/>
                <a:cs typeface="Merriweather"/>
                <a:sym typeface="Merriweather"/>
              </a:rPr>
              <a:t>Rule 4:</a:t>
            </a:r>
            <a:r>
              <a:rPr lang="en-US" sz="1800">
                <a:solidFill>
                  <a:srgbClr val="FF0000"/>
                </a:solidFill>
                <a:latin typeface="Merriweather"/>
                <a:ea typeface="Merriweather"/>
                <a:cs typeface="Merriweather"/>
                <a:sym typeface="Merriweather"/>
              </a:rPr>
              <a:t>Softer mangoes are more juicy.</a:t>
            </a:r>
            <a:endParaRPr sz="1800">
              <a:solidFill>
                <a:srgbClr val="FF0000"/>
              </a:solidFill>
              <a:latin typeface="Calibri"/>
              <a:ea typeface="Calibri"/>
              <a:cs typeface="Calibri"/>
              <a:sym typeface="Calibri"/>
            </a:endParaRPr>
          </a:p>
        </p:txBody>
      </p:sp>
      <p:pic>
        <p:nvPicPr>
          <p:cNvPr id="908" name="Google Shape;908;p64" descr="Image result for small pale mangoes"/>
          <p:cNvPicPr preferRelativeResize="0"/>
          <p:nvPr/>
        </p:nvPicPr>
        <p:blipFill rotWithShape="1">
          <a:blip r:embed="rId4">
            <a:alphaModFix/>
          </a:blip>
          <a:srcRect/>
          <a:stretch/>
        </p:blipFill>
        <p:spPr>
          <a:xfrm>
            <a:off x="4882558" y="2842020"/>
            <a:ext cx="3429000" cy="2286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65"/>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916" name="Google Shape;916;p65"/>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17" name="Google Shape;917;p65"/>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520"/>
              <a:buFont typeface="Arial"/>
              <a:buNone/>
            </a:pPr>
            <a:br>
              <a:rPr lang="en-US" sz="2520" b="0" i="0" u="none" strike="noStrike" cap="none">
                <a:solidFill>
                  <a:schemeClr val="dk1"/>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r>
              <a:rPr lang="en-US" sz="3600" b="0" i="0" u="none" strike="noStrike" cap="none">
                <a:solidFill>
                  <a:schemeClr val="dk2"/>
                </a:solidFill>
                <a:latin typeface="Arial"/>
                <a:ea typeface="Arial"/>
                <a:cs typeface="Arial"/>
                <a:sym typeface="Arial"/>
              </a:rPr>
              <a:t>Buying mangoes from a different country</a:t>
            </a:r>
            <a:br>
              <a:rPr lang="en-US" sz="2520" b="0" i="0" u="none" strike="noStrike" cap="none">
                <a:solidFill>
                  <a:schemeClr val="dk2"/>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endParaRPr sz="2520" b="0" i="0" u="none" strike="noStrike" cap="none">
              <a:solidFill>
                <a:schemeClr val="dk1"/>
              </a:solidFill>
              <a:latin typeface="Arial"/>
              <a:ea typeface="Arial"/>
              <a:cs typeface="Arial"/>
              <a:sym typeface="Arial"/>
            </a:endParaRPr>
          </a:p>
        </p:txBody>
      </p:sp>
      <p:sp>
        <p:nvSpPr>
          <p:cNvPr id="918" name="Google Shape;918;p65" descr="Image result for grandma clipar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9" name="Google Shape;919;p65" descr="Image result for grandma clipart"/>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0" name="Google Shape;920;p65" descr="Image result for grandma clipart"/>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1" name="Google Shape;921;p65"/>
          <p:cNvSpPr/>
          <p:nvPr/>
        </p:nvSpPr>
        <p:spPr>
          <a:xfrm>
            <a:off x="2988178" y="1592008"/>
            <a:ext cx="68880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John’s goes to a different country and purchases mangoes.</a:t>
            </a:r>
            <a:endParaRPr sz="1800">
              <a:solidFill>
                <a:schemeClr val="dk1"/>
              </a:solidFill>
              <a:latin typeface="Arial"/>
              <a:ea typeface="Arial"/>
              <a:cs typeface="Arial"/>
              <a:sym typeface="Arial"/>
            </a:endParaRPr>
          </a:p>
        </p:txBody>
      </p:sp>
      <p:pic>
        <p:nvPicPr>
          <p:cNvPr id="922" name="Google Shape;922;p65"/>
          <p:cNvPicPr preferRelativeResize="0"/>
          <p:nvPr/>
        </p:nvPicPr>
        <p:blipFill rotWithShape="1">
          <a:blip r:embed="rId3">
            <a:alphaModFix/>
          </a:blip>
          <a:srcRect/>
          <a:stretch/>
        </p:blipFill>
        <p:spPr>
          <a:xfrm>
            <a:off x="307975" y="2329809"/>
            <a:ext cx="2174588" cy="2817657"/>
          </a:xfrm>
          <a:prstGeom prst="rect">
            <a:avLst/>
          </a:prstGeom>
          <a:noFill/>
          <a:ln>
            <a:noFill/>
          </a:ln>
        </p:spPr>
      </p:pic>
      <p:sp>
        <p:nvSpPr>
          <p:cNvPr id="923" name="Google Shape;923;p65"/>
          <p:cNvSpPr/>
          <p:nvPr/>
        </p:nvSpPr>
        <p:spPr>
          <a:xfrm>
            <a:off x="3427315" y="5444980"/>
            <a:ext cx="748484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3A4145"/>
                </a:solidFill>
                <a:latin typeface="Merriweather"/>
                <a:ea typeface="Merriweather"/>
                <a:cs typeface="Merriweather"/>
                <a:sym typeface="Merriweather"/>
              </a:rPr>
              <a:t>John tastes all mangoes once again and realizes</a:t>
            </a:r>
            <a:endParaRPr/>
          </a:p>
          <a:p>
            <a:pPr marL="0" marR="0" lvl="0" indent="0" algn="l" rtl="0">
              <a:spcBef>
                <a:spcPts val="0"/>
              </a:spcBef>
              <a:spcAft>
                <a:spcPts val="0"/>
              </a:spcAft>
              <a:buNone/>
            </a:pPr>
            <a:endParaRPr sz="1800">
              <a:solidFill>
                <a:srgbClr val="3A4145"/>
              </a:solidFill>
              <a:latin typeface="Merriweather"/>
              <a:ea typeface="Merriweather"/>
              <a:cs typeface="Merriweather"/>
              <a:sym typeface="Merriweather"/>
            </a:endParaRPr>
          </a:p>
          <a:p>
            <a:pPr marL="0" marR="0" lvl="0" indent="0" algn="l" rtl="0">
              <a:spcBef>
                <a:spcPts val="0"/>
              </a:spcBef>
              <a:spcAft>
                <a:spcPts val="0"/>
              </a:spcAft>
              <a:buNone/>
            </a:pPr>
            <a:r>
              <a:rPr lang="en-US" sz="1800">
                <a:solidFill>
                  <a:srgbClr val="3A4145"/>
                </a:solidFill>
                <a:latin typeface="Merriweather"/>
                <a:ea typeface="Merriweather"/>
                <a:cs typeface="Merriweather"/>
                <a:sym typeface="Merriweather"/>
              </a:rPr>
              <a:t>Rule 5:</a:t>
            </a:r>
            <a:r>
              <a:rPr lang="en-US" sz="1800">
                <a:solidFill>
                  <a:srgbClr val="FF0000"/>
                </a:solidFill>
                <a:latin typeface="Merriweather"/>
                <a:ea typeface="Merriweather"/>
                <a:cs typeface="Merriweather"/>
                <a:sym typeface="Merriweather"/>
              </a:rPr>
              <a:t>Green mangoes are tastier than the yellow ones.</a:t>
            </a:r>
            <a:endParaRPr sz="1800">
              <a:solidFill>
                <a:srgbClr val="FF0000"/>
              </a:solidFill>
              <a:latin typeface="Calibri"/>
              <a:ea typeface="Calibri"/>
              <a:cs typeface="Calibri"/>
              <a:sym typeface="Calibri"/>
            </a:endParaRPr>
          </a:p>
        </p:txBody>
      </p:sp>
      <p:pic>
        <p:nvPicPr>
          <p:cNvPr id="924" name="Google Shape;924;p65" descr="Image result for green mangoes"/>
          <p:cNvPicPr preferRelativeResize="0"/>
          <p:nvPr/>
        </p:nvPicPr>
        <p:blipFill rotWithShape="1">
          <a:blip r:embed="rId4">
            <a:alphaModFix/>
          </a:blip>
          <a:srcRect/>
          <a:stretch/>
        </p:blipFill>
        <p:spPr>
          <a:xfrm>
            <a:off x="6030258" y="2642254"/>
            <a:ext cx="2192765" cy="2192765"/>
          </a:xfrm>
          <a:prstGeom prst="rect">
            <a:avLst/>
          </a:prstGeom>
          <a:noFill/>
          <a:ln>
            <a:noFill/>
          </a:ln>
        </p:spPr>
      </p:pic>
      <p:pic>
        <p:nvPicPr>
          <p:cNvPr id="925" name="Google Shape;925;p65"/>
          <p:cNvPicPr preferRelativeResize="0"/>
          <p:nvPr/>
        </p:nvPicPr>
        <p:blipFill rotWithShape="1">
          <a:blip r:embed="rId5">
            <a:alphaModFix/>
          </a:blip>
          <a:srcRect/>
          <a:stretch/>
        </p:blipFill>
        <p:spPr>
          <a:xfrm>
            <a:off x="9590833" y="2016473"/>
            <a:ext cx="1866900" cy="197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66"/>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933" name="Google Shape;933;p66"/>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34" name="Google Shape;934;p66"/>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Arial"/>
              <a:buNone/>
            </a:pPr>
            <a:br>
              <a:rPr lang="en-US" sz="3200" b="0" i="0" u="none" strike="noStrike" cap="none">
                <a:solidFill>
                  <a:schemeClr val="dk1"/>
                </a:solidFill>
                <a:latin typeface="Arial"/>
                <a:ea typeface="Arial"/>
                <a:cs typeface="Arial"/>
                <a:sym typeface="Arial"/>
              </a:rPr>
            </a:br>
            <a:br>
              <a:rPr lang="en-US" sz="3200" b="0" i="0" u="none" strike="noStrike" cap="none">
                <a:solidFill>
                  <a:schemeClr val="dk1"/>
                </a:solidFill>
                <a:latin typeface="Arial"/>
                <a:ea typeface="Arial"/>
                <a:cs typeface="Arial"/>
                <a:sym typeface="Arial"/>
              </a:rPr>
            </a:br>
            <a:r>
              <a:rPr lang="en-US" sz="3200" b="0" i="0" u="none" strike="noStrike" cap="none">
                <a:solidFill>
                  <a:schemeClr val="dk2"/>
                </a:solidFill>
                <a:latin typeface="Arial"/>
                <a:ea typeface="Arial"/>
                <a:cs typeface="Arial"/>
                <a:sym typeface="Arial"/>
              </a:rPr>
              <a:t>Let’s create a program to buy the sweetest mango</a:t>
            </a:r>
            <a:br>
              <a:rPr lang="en-US" sz="3200" b="0" i="0" u="none" strike="noStrike" cap="none">
                <a:solidFill>
                  <a:schemeClr val="dk2"/>
                </a:solidFill>
                <a:latin typeface="Arial"/>
                <a:ea typeface="Arial"/>
                <a:cs typeface="Arial"/>
                <a:sym typeface="Arial"/>
              </a:rPr>
            </a:br>
            <a:br>
              <a:rPr lang="en-US" sz="3200" b="0" i="0" u="none" strike="noStrike" cap="none">
                <a:solidFill>
                  <a:schemeClr val="dk1"/>
                </a:solidFill>
                <a:latin typeface="Arial"/>
                <a:ea typeface="Arial"/>
                <a:cs typeface="Arial"/>
                <a:sym typeface="Arial"/>
              </a:rPr>
            </a:br>
            <a:endParaRPr sz="3200" b="0" i="0" u="none" strike="noStrike" cap="none">
              <a:solidFill>
                <a:schemeClr val="dk1"/>
              </a:solidFill>
              <a:latin typeface="Arial"/>
              <a:ea typeface="Arial"/>
              <a:cs typeface="Arial"/>
              <a:sym typeface="Arial"/>
            </a:endParaRPr>
          </a:p>
        </p:txBody>
      </p:sp>
      <p:sp>
        <p:nvSpPr>
          <p:cNvPr id="935" name="Google Shape;935;p66" descr="Image result for grandma clipar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6" name="Google Shape;936;p66" descr="Image result for grandma clipart"/>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7" name="Google Shape;937;p66" descr="Image result for grandma clipart"/>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8" name="Google Shape;938;p66"/>
          <p:cNvSpPr/>
          <p:nvPr/>
        </p:nvSpPr>
        <p:spPr>
          <a:xfrm>
            <a:off x="3780224" y="2703864"/>
            <a:ext cx="5735735" cy="581777"/>
          </a:xfrm>
          <a:prstGeom prst="rect">
            <a:avLst/>
          </a:prstGeom>
          <a:solidFill>
            <a:schemeClr val="lt1"/>
          </a:solid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39" name="Google Shape;939;p66"/>
          <p:cNvSpPr/>
          <p:nvPr/>
        </p:nvSpPr>
        <p:spPr>
          <a:xfrm>
            <a:off x="3780224" y="3574419"/>
            <a:ext cx="5735735" cy="594325"/>
          </a:xfrm>
          <a:prstGeom prst="rect">
            <a:avLst/>
          </a:prstGeom>
          <a:solidFill>
            <a:schemeClr val="lt1"/>
          </a:solid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40" name="Google Shape;940;p66"/>
          <p:cNvSpPr/>
          <p:nvPr/>
        </p:nvSpPr>
        <p:spPr>
          <a:xfrm>
            <a:off x="2988178" y="1592008"/>
            <a:ext cx="688804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If we were to buy the perfect mango we create a program that follows the </a:t>
            </a:r>
            <a:r>
              <a:rPr lang="en-US" sz="1800">
                <a:solidFill>
                  <a:srgbClr val="FF0000"/>
                </a:solidFill>
                <a:latin typeface="Arial"/>
                <a:ea typeface="Arial"/>
                <a:cs typeface="Arial"/>
                <a:sym typeface="Arial"/>
              </a:rPr>
              <a:t>Rules</a:t>
            </a:r>
            <a:r>
              <a:rPr lang="en-US" sz="1800">
                <a:solidFill>
                  <a:schemeClr val="dk1"/>
                </a:solidFill>
                <a:latin typeface="Arial"/>
                <a:ea typeface="Arial"/>
                <a:cs typeface="Arial"/>
                <a:sym typeface="Arial"/>
              </a:rPr>
              <a:t> that John observed in each scenario.</a:t>
            </a:r>
            <a:endParaRPr sz="1800">
              <a:solidFill>
                <a:schemeClr val="dk1"/>
              </a:solidFill>
              <a:latin typeface="Arial"/>
              <a:ea typeface="Arial"/>
              <a:cs typeface="Arial"/>
              <a:sym typeface="Arial"/>
            </a:endParaRPr>
          </a:p>
        </p:txBody>
      </p:sp>
      <p:sp>
        <p:nvSpPr>
          <p:cNvPr id="941" name="Google Shape;941;p66"/>
          <p:cNvSpPr/>
          <p:nvPr/>
        </p:nvSpPr>
        <p:spPr>
          <a:xfrm>
            <a:off x="3780224" y="2703864"/>
            <a:ext cx="6096000"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Bell MT"/>
                <a:ea typeface="Bell MT"/>
                <a:cs typeface="Bell MT"/>
                <a:sym typeface="Bell MT"/>
              </a:rPr>
              <a:t>if (color is bright yellow </a:t>
            </a:r>
            <a:r>
              <a:rPr lang="en-US" sz="1800" b="1">
                <a:solidFill>
                  <a:schemeClr val="accent1"/>
                </a:solidFill>
                <a:latin typeface="Bell MT"/>
                <a:ea typeface="Bell MT"/>
                <a:cs typeface="Bell MT"/>
                <a:sym typeface="Bell MT"/>
              </a:rPr>
              <a:t>and</a:t>
            </a:r>
            <a:r>
              <a:rPr lang="en-US" sz="1800">
                <a:solidFill>
                  <a:schemeClr val="accent1"/>
                </a:solidFill>
                <a:latin typeface="Bell MT"/>
                <a:ea typeface="Bell MT"/>
                <a:cs typeface="Bell MT"/>
                <a:sym typeface="Bell MT"/>
              </a:rPr>
              <a:t> size is big </a:t>
            </a:r>
            <a:r>
              <a:rPr lang="en-US" sz="1800" b="1">
                <a:solidFill>
                  <a:schemeClr val="accent1"/>
                </a:solidFill>
                <a:latin typeface="Bell MT"/>
                <a:ea typeface="Bell MT"/>
                <a:cs typeface="Bell MT"/>
                <a:sym typeface="Bell MT"/>
              </a:rPr>
              <a:t>and</a:t>
            </a:r>
            <a:r>
              <a:rPr lang="en-US" sz="1800">
                <a:solidFill>
                  <a:schemeClr val="accent1"/>
                </a:solidFill>
                <a:latin typeface="Bell MT"/>
                <a:ea typeface="Bell MT"/>
                <a:cs typeface="Bell MT"/>
                <a:sym typeface="Bell MT"/>
              </a:rPr>
              <a:t> sold by favorite vendor): mango is sweet.</a:t>
            </a:r>
            <a:br>
              <a:rPr lang="en-US" sz="1800">
                <a:solidFill>
                  <a:schemeClr val="accent1"/>
                </a:solidFill>
                <a:latin typeface="Bell MT"/>
                <a:ea typeface="Bell MT"/>
                <a:cs typeface="Bell MT"/>
                <a:sym typeface="Bell MT"/>
              </a:rPr>
            </a:br>
            <a:endParaRPr sz="1800">
              <a:solidFill>
                <a:schemeClr val="accent1"/>
              </a:solidFill>
              <a:latin typeface="Bell MT"/>
              <a:ea typeface="Bell MT"/>
              <a:cs typeface="Bell MT"/>
              <a:sym typeface="Bell MT"/>
            </a:endParaRPr>
          </a:p>
          <a:p>
            <a:pPr marL="0" marR="0" lvl="0" indent="0" algn="l" rtl="0">
              <a:spcBef>
                <a:spcPts val="0"/>
              </a:spcBef>
              <a:spcAft>
                <a:spcPts val="0"/>
              </a:spcAft>
              <a:buNone/>
            </a:pPr>
            <a:r>
              <a:rPr lang="en-US" sz="1800">
                <a:solidFill>
                  <a:schemeClr val="accent1"/>
                </a:solidFill>
                <a:latin typeface="Bell MT"/>
                <a:ea typeface="Bell MT"/>
                <a:cs typeface="Bell MT"/>
                <a:sym typeface="Bell MT"/>
              </a:rPr>
              <a:t>if (soft): mango is juicy.</a:t>
            </a:r>
            <a:endParaRPr/>
          </a:p>
          <a:p>
            <a:pPr marL="0" marR="0" lvl="0" indent="0" algn="l" rtl="0">
              <a:spcBef>
                <a:spcPts val="0"/>
              </a:spcBef>
              <a:spcAft>
                <a:spcPts val="0"/>
              </a:spcAft>
              <a:buNone/>
            </a:pPr>
            <a:r>
              <a:rPr lang="en-US" sz="1800">
                <a:solidFill>
                  <a:schemeClr val="accent1"/>
                </a:solidFill>
                <a:latin typeface="Bell MT"/>
                <a:ea typeface="Bell MT"/>
                <a:cs typeface="Bell MT"/>
                <a:sym typeface="Bell MT"/>
              </a:rPr>
              <a:t>And so on…</a:t>
            </a:r>
            <a:endParaRPr/>
          </a:p>
          <a:p>
            <a:pPr marL="0" marR="0" lvl="0" indent="0" algn="l" rtl="0">
              <a:spcBef>
                <a:spcPts val="0"/>
              </a:spcBef>
              <a:spcAft>
                <a:spcPts val="0"/>
              </a:spcAft>
              <a:buNone/>
            </a:pPr>
            <a:endParaRPr sz="1800">
              <a:solidFill>
                <a:schemeClr val="accent1"/>
              </a:solidFill>
              <a:latin typeface="Bell MT"/>
              <a:ea typeface="Bell MT"/>
              <a:cs typeface="Bell MT"/>
              <a:sym typeface="Bell MT"/>
            </a:endParaRPr>
          </a:p>
        </p:txBody>
      </p:sp>
      <p:sp>
        <p:nvSpPr>
          <p:cNvPr id="942" name="Google Shape;942;p66"/>
          <p:cNvSpPr txBox="1"/>
          <p:nvPr/>
        </p:nvSpPr>
        <p:spPr>
          <a:xfrm>
            <a:off x="3013551" y="4813086"/>
            <a:ext cx="859599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Rules will have to be </a:t>
            </a:r>
            <a:r>
              <a:rPr lang="en-US" sz="1800" b="1">
                <a:solidFill>
                  <a:srgbClr val="FF0000"/>
                </a:solidFill>
                <a:latin typeface="Arial"/>
                <a:ea typeface="Arial"/>
                <a:cs typeface="Arial"/>
                <a:sym typeface="Arial"/>
              </a:rPr>
              <a:t>manually modified </a:t>
            </a:r>
            <a:r>
              <a:rPr lang="en-US" sz="1800" b="1">
                <a:solidFill>
                  <a:schemeClr val="dk1"/>
                </a:solidFill>
                <a:latin typeface="Arial"/>
                <a:ea typeface="Arial"/>
                <a:cs typeface="Arial"/>
                <a:sym typeface="Arial"/>
              </a:rPr>
              <a:t>for every different situation.</a:t>
            </a:r>
            <a:endParaRPr/>
          </a:p>
          <a:p>
            <a:pPr marL="0" marR="0" lvl="0" indent="0" algn="l" rtl="0">
              <a:spcBef>
                <a:spcPts val="0"/>
              </a:spcBef>
              <a:spcAft>
                <a:spcPts val="0"/>
              </a:spcAft>
              <a:buNone/>
            </a:pPr>
            <a:r>
              <a:rPr lang="en-US" sz="1800" b="1">
                <a:solidFill>
                  <a:srgbClr val="FF0000"/>
                </a:solidFill>
                <a:latin typeface="Arial"/>
                <a:ea typeface="Arial"/>
                <a:cs typeface="Arial"/>
                <a:sym typeface="Arial"/>
              </a:rPr>
              <a:t>As the rules increase </a:t>
            </a:r>
            <a:r>
              <a:rPr lang="en-US" sz="1800" b="1">
                <a:solidFill>
                  <a:schemeClr val="dk1"/>
                </a:solidFill>
                <a:latin typeface="Arial"/>
                <a:ea typeface="Arial"/>
                <a:cs typeface="Arial"/>
                <a:sym typeface="Arial"/>
              </a:rPr>
              <a:t>program becomes </a:t>
            </a:r>
            <a:r>
              <a:rPr lang="en-US" sz="1800" b="1">
                <a:solidFill>
                  <a:srgbClr val="FF0000"/>
                </a:solidFill>
                <a:latin typeface="Arial"/>
                <a:ea typeface="Arial"/>
                <a:cs typeface="Arial"/>
                <a:sym typeface="Arial"/>
              </a:rPr>
              <a:t>complicated.</a:t>
            </a:r>
            <a:endParaRPr sz="1800" b="1">
              <a:solidFill>
                <a:srgbClr val="FF0000"/>
              </a:solidFill>
              <a:latin typeface="Arial"/>
              <a:ea typeface="Arial"/>
              <a:cs typeface="Arial"/>
              <a:sym typeface="Arial"/>
            </a:endParaRPr>
          </a:p>
        </p:txBody>
      </p:sp>
      <p:pic>
        <p:nvPicPr>
          <p:cNvPr id="943" name="Google Shape;943;p66"/>
          <p:cNvPicPr preferRelativeResize="0"/>
          <p:nvPr/>
        </p:nvPicPr>
        <p:blipFill rotWithShape="1">
          <a:blip r:embed="rId3">
            <a:alphaModFix/>
          </a:blip>
          <a:srcRect/>
          <a:stretch/>
        </p:blipFill>
        <p:spPr>
          <a:xfrm>
            <a:off x="155575" y="2120977"/>
            <a:ext cx="2628757" cy="2906885"/>
          </a:xfrm>
          <a:prstGeom prst="rect">
            <a:avLst/>
          </a:prstGeom>
          <a:noFill/>
          <a:ln>
            <a:noFill/>
          </a:ln>
        </p:spPr>
      </p:pic>
      <p:pic>
        <p:nvPicPr>
          <p:cNvPr id="944" name="Google Shape;944;p66" descr="Related image"/>
          <p:cNvPicPr preferRelativeResize="0"/>
          <p:nvPr/>
        </p:nvPicPr>
        <p:blipFill rotWithShape="1">
          <a:blip r:embed="rId4">
            <a:alphaModFix/>
          </a:blip>
          <a:srcRect r="-1166" b="10873"/>
          <a:stretch/>
        </p:blipFill>
        <p:spPr>
          <a:xfrm>
            <a:off x="9932205" y="2010460"/>
            <a:ext cx="1982880" cy="14466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49"/>
          <p:cNvGrpSpPr/>
          <p:nvPr/>
        </p:nvGrpSpPr>
        <p:grpSpPr>
          <a:xfrm>
            <a:off x="557644" y="486969"/>
            <a:ext cx="11357441" cy="769441"/>
            <a:chOff x="557644" y="486970"/>
            <a:chExt cx="11357441" cy="769441"/>
          </a:xfrm>
        </p:grpSpPr>
        <p:sp>
          <p:nvSpPr>
            <p:cNvPr id="604" name="Google Shape;604;p49"/>
            <p:cNvSpPr txBox="1"/>
            <p:nvPr/>
          </p:nvSpPr>
          <p:spPr>
            <a:xfrm>
              <a:off x="583606" y="486970"/>
              <a:ext cx="9231789"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b="1" dirty="0">
                <a:solidFill>
                  <a:schemeClr val="dk2"/>
                </a:solidFill>
                <a:latin typeface="Montserrat"/>
                <a:ea typeface="Montserrat"/>
                <a:cs typeface="Montserrat"/>
                <a:sym typeface="Montserrat"/>
              </a:endParaRPr>
            </a:p>
          </p:txBody>
        </p:sp>
        <p:sp>
          <p:nvSpPr>
            <p:cNvPr id="607" name="Google Shape;607;p49"/>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37">
                <a:solidFill>
                  <a:schemeClr val="lt1"/>
                </a:solidFill>
                <a:latin typeface="Calibri"/>
                <a:ea typeface="Calibri"/>
                <a:cs typeface="Calibri"/>
                <a:sym typeface="Calibri"/>
              </a:endParaRPr>
            </a:p>
          </p:txBody>
        </p:sp>
      </p:grpSp>
      <p:grpSp>
        <p:nvGrpSpPr>
          <p:cNvPr id="608" name="Google Shape;608;p49"/>
          <p:cNvGrpSpPr/>
          <p:nvPr/>
        </p:nvGrpSpPr>
        <p:grpSpPr>
          <a:xfrm>
            <a:off x="0" y="5607439"/>
            <a:ext cx="64770" cy="1257300"/>
            <a:chOff x="1181105" y="4608196"/>
            <a:chExt cx="64770" cy="1257300"/>
          </a:xfrm>
        </p:grpSpPr>
        <p:sp>
          <p:nvSpPr>
            <p:cNvPr id="609" name="Google Shape;609;p4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10" name="Google Shape;610;p4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11" name="Google Shape;611;p4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12" name="Google Shape;612;p4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613" name="Google Shape;613;p49"/>
          <p:cNvSpPr/>
          <p:nvPr/>
        </p:nvSpPr>
        <p:spPr>
          <a:xfrm>
            <a:off x="584200" y="487363"/>
            <a:ext cx="6495026" cy="111722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What is Machine Learning?</a:t>
            </a:r>
            <a:endParaRPr sz="3600">
              <a:solidFill>
                <a:schemeClr val="dk2"/>
              </a:solidFill>
              <a:latin typeface="Arial"/>
              <a:ea typeface="Arial"/>
              <a:cs typeface="Arial"/>
              <a:sym typeface="Arial"/>
            </a:endParaRPr>
          </a:p>
          <a:p>
            <a:pPr marL="0" marR="0" lvl="0" indent="0" algn="l" rtl="0">
              <a:spcBef>
                <a:spcPts val="0"/>
              </a:spcBef>
              <a:spcAft>
                <a:spcPts val="0"/>
              </a:spcAft>
              <a:buNone/>
            </a:pPr>
            <a:endParaRPr sz="3600">
              <a:solidFill>
                <a:schemeClr val="dk2"/>
              </a:solidFill>
              <a:latin typeface="Arial"/>
              <a:ea typeface="Arial"/>
              <a:cs typeface="Arial"/>
              <a:sym typeface="Arial"/>
            </a:endParaRPr>
          </a:p>
        </p:txBody>
      </p:sp>
      <p:pic>
        <p:nvPicPr>
          <p:cNvPr id="614" name="Google Shape;614;p49" descr="Related image"/>
          <p:cNvPicPr preferRelativeResize="0"/>
          <p:nvPr/>
        </p:nvPicPr>
        <p:blipFill rotWithShape="1">
          <a:blip r:embed="rId3">
            <a:alphaModFix/>
          </a:blip>
          <a:srcRect/>
          <a:stretch/>
        </p:blipFill>
        <p:spPr>
          <a:xfrm>
            <a:off x="389297" y="1454207"/>
            <a:ext cx="5730682" cy="4298012"/>
          </a:xfrm>
          <a:prstGeom prst="rect">
            <a:avLst/>
          </a:prstGeom>
          <a:noFill/>
          <a:ln>
            <a:noFill/>
          </a:ln>
        </p:spPr>
      </p:pic>
      <p:sp>
        <p:nvSpPr>
          <p:cNvPr id="615" name="Google Shape;615;p49"/>
          <p:cNvSpPr/>
          <p:nvPr/>
        </p:nvSpPr>
        <p:spPr>
          <a:xfrm>
            <a:off x="6235132" y="2921953"/>
            <a:ext cx="5636461" cy="1736646"/>
          </a:xfrm>
          <a:prstGeom prst="roundRect">
            <a:avLst>
              <a:gd name="adj" fmla="val 16667"/>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Arial"/>
                <a:ea typeface="Arial"/>
                <a:cs typeface="Arial"/>
                <a:sym typeface="Arial"/>
              </a:rPr>
              <a:t>Machine learning is the science that allows computers to learn directly from data through </a:t>
            </a:r>
            <a:r>
              <a:rPr lang="en-US" sz="2400" b="1" dirty="0">
                <a:solidFill>
                  <a:srgbClr val="FF0000"/>
                </a:solidFill>
                <a:latin typeface="Arial"/>
                <a:ea typeface="Arial"/>
                <a:cs typeface="Arial"/>
                <a:sym typeface="Arial"/>
              </a:rPr>
              <a:t>examples</a:t>
            </a:r>
            <a:r>
              <a:rPr lang="en-US" sz="2400" b="1" dirty="0">
                <a:solidFill>
                  <a:schemeClr val="dk1"/>
                </a:solidFill>
                <a:latin typeface="Arial"/>
                <a:ea typeface="Arial"/>
                <a:cs typeface="Arial"/>
                <a:sym typeface="Arial"/>
              </a:rPr>
              <a:t> and </a:t>
            </a:r>
            <a:r>
              <a:rPr lang="en-US" sz="2400" b="1" dirty="0">
                <a:solidFill>
                  <a:srgbClr val="FF0000"/>
                </a:solidFill>
                <a:latin typeface="Arial"/>
                <a:ea typeface="Arial"/>
                <a:cs typeface="Arial"/>
                <a:sym typeface="Arial"/>
              </a:rPr>
              <a:t>experience</a:t>
            </a:r>
            <a:r>
              <a:rPr lang="en-US" sz="2400" b="1" dirty="0">
                <a:solidFill>
                  <a:schemeClr val="dk1"/>
                </a:solidFill>
                <a:latin typeface="Arial"/>
                <a:ea typeface="Arial"/>
                <a:cs typeface="Arial"/>
                <a:sym typeface="Arial"/>
              </a:rPr>
              <a:t>. </a:t>
            </a:r>
            <a:endParaRPr sz="2400" b="1"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67"/>
          <p:cNvSpPr txBox="1"/>
          <p:nvPr/>
        </p:nvSpPr>
        <p:spPr>
          <a:xfrm>
            <a:off x="1779636" y="1071871"/>
            <a:ext cx="9772036"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Machine learning comes to our rescue…</a:t>
            </a:r>
            <a:endParaRPr sz="3600">
              <a:solidFill>
                <a:schemeClr val="dk1"/>
              </a:solidFill>
              <a:latin typeface="Arial"/>
              <a:ea typeface="Arial"/>
              <a:cs typeface="Arial"/>
              <a:sym typeface="Arial"/>
            </a:endParaRPr>
          </a:p>
        </p:txBody>
      </p:sp>
      <p:sp>
        <p:nvSpPr>
          <p:cNvPr id="951" name="Google Shape;951;p67"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2" name="Google Shape;952;p67"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53" name="Google Shape;953;p67" descr="Related image"/>
          <p:cNvPicPr preferRelativeResize="0"/>
          <p:nvPr/>
        </p:nvPicPr>
        <p:blipFill rotWithShape="1">
          <a:blip r:embed="rId3">
            <a:alphaModFix/>
          </a:blip>
          <a:srcRect r="-1166" b="10873"/>
          <a:stretch/>
        </p:blipFill>
        <p:spPr>
          <a:xfrm>
            <a:off x="5123869" y="1862001"/>
            <a:ext cx="3083571" cy="2249649"/>
          </a:xfrm>
          <a:prstGeom prst="rect">
            <a:avLst/>
          </a:prstGeom>
          <a:noFill/>
          <a:ln>
            <a:noFill/>
          </a:ln>
        </p:spPr>
      </p:pic>
      <p:pic>
        <p:nvPicPr>
          <p:cNvPr id="954" name="Google Shape;954;p67"/>
          <p:cNvPicPr preferRelativeResize="0"/>
          <p:nvPr/>
        </p:nvPicPr>
        <p:blipFill rotWithShape="1">
          <a:blip r:embed="rId4">
            <a:alphaModFix/>
          </a:blip>
          <a:srcRect/>
          <a:stretch/>
        </p:blipFill>
        <p:spPr>
          <a:xfrm>
            <a:off x="263266" y="1862001"/>
            <a:ext cx="1586114" cy="2055159"/>
          </a:xfrm>
          <a:prstGeom prst="rect">
            <a:avLst/>
          </a:prstGeom>
          <a:noFill/>
          <a:ln>
            <a:noFill/>
          </a:ln>
        </p:spPr>
      </p:pic>
      <p:sp>
        <p:nvSpPr>
          <p:cNvPr id="955" name="Google Shape;955;p67"/>
          <p:cNvSpPr txBox="1"/>
          <p:nvPr/>
        </p:nvSpPr>
        <p:spPr>
          <a:xfrm>
            <a:off x="1779636" y="4633899"/>
            <a:ext cx="9772036"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Let’s buy mangoes the machine learning way…</a:t>
            </a:r>
            <a:endParaRPr sz="36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68"/>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963" name="Google Shape;963;p68"/>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64" name="Google Shape;964;p68"/>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Arial"/>
              <a:buNone/>
            </a:pPr>
            <a:br>
              <a:rPr lang="en-US" sz="3200" b="0" i="0" u="none" strike="noStrike" cap="none">
                <a:solidFill>
                  <a:schemeClr val="dk1"/>
                </a:solidFill>
                <a:latin typeface="Arial"/>
                <a:ea typeface="Arial"/>
                <a:cs typeface="Arial"/>
                <a:sym typeface="Arial"/>
              </a:rPr>
            </a:br>
            <a:br>
              <a:rPr lang="en-US" sz="3200" b="0" i="0" u="none" strike="noStrike" cap="none">
                <a:solidFill>
                  <a:schemeClr val="dk1"/>
                </a:solidFill>
                <a:latin typeface="Arial"/>
                <a:ea typeface="Arial"/>
                <a:cs typeface="Arial"/>
                <a:sym typeface="Arial"/>
              </a:rPr>
            </a:br>
            <a:r>
              <a:rPr lang="en-US" sz="3200" b="0" i="0" u="none" strike="noStrike" cap="none">
                <a:solidFill>
                  <a:schemeClr val="dk2"/>
                </a:solidFill>
                <a:latin typeface="Arial"/>
                <a:ea typeface="Arial"/>
                <a:cs typeface="Arial"/>
                <a:sym typeface="Arial"/>
              </a:rPr>
              <a:t>How does Machine Learning work?</a:t>
            </a:r>
            <a:br>
              <a:rPr lang="en-US" sz="3200" b="0" i="0" u="none" strike="noStrike" cap="none">
                <a:solidFill>
                  <a:schemeClr val="dk2"/>
                </a:solidFill>
                <a:latin typeface="Arial"/>
                <a:ea typeface="Arial"/>
                <a:cs typeface="Arial"/>
                <a:sym typeface="Arial"/>
              </a:rPr>
            </a:br>
            <a:br>
              <a:rPr lang="en-US" sz="3200" b="0" i="0" u="none" strike="noStrike" cap="none">
                <a:solidFill>
                  <a:schemeClr val="dk1"/>
                </a:solidFill>
                <a:latin typeface="Arial"/>
                <a:ea typeface="Arial"/>
                <a:cs typeface="Arial"/>
                <a:sym typeface="Arial"/>
              </a:rPr>
            </a:br>
            <a:endParaRPr sz="3200" b="0" i="0" u="none" strike="noStrike" cap="none">
              <a:solidFill>
                <a:schemeClr val="dk1"/>
              </a:solidFill>
              <a:latin typeface="Arial"/>
              <a:ea typeface="Arial"/>
              <a:cs typeface="Arial"/>
              <a:sym typeface="Arial"/>
            </a:endParaRPr>
          </a:p>
        </p:txBody>
      </p:sp>
      <p:sp>
        <p:nvSpPr>
          <p:cNvPr id="965" name="Google Shape;965;p68" descr="Image result for grandma clipar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6" name="Google Shape;966;p68" descr="Image result for grandma clipart"/>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7" name="Google Shape;967;p68" descr="Image result for grandma clipart"/>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8" name="Google Shape;968;p68"/>
          <p:cNvSpPr/>
          <p:nvPr/>
        </p:nvSpPr>
        <p:spPr>
          <a:xfrm>
            <a:off x="2988178" y="1864672"/>
            <a:ext cx="688804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In machine learning, Data is fed into the system and rules are extracted from the data.  </a:t>
            </a:r>
            <a:endParaRPr sz="1800">
              <a:solidFill>
                <a:schemeClr val="dk1"/>
              </a:solidFill>
              <a:latin typeface="Arial"/>
              <a:ea typeface="Arial"/>
              <a:cs typeface="Arial"/>
              <a:sym typeface="Arial"/>
            </a:endParaRPr>
          </a:p>
        </p:txBody>
      </p:sp>
      <p:pic>
        <p:nvPicPr>
          <p:cNvPr id="969" name="Google Shape;969;p68"/>
          <p:cNvPicPr preferRelativeResize="0"/>
          <p:nvPr/>
        </p:nvPicPr>
        <p:blipFill rotWithShape="1">
          <a:blip r:embed="rId3">
            <a:alphaModFix/>
          </a:blip>
          <a:srcRect/>
          <a:stretch/>
        </p:blipFill>
        <p:spPr>
          <a:xfrm>
            <a:off x="155575" y="2066143"/>
            <a:ext cx="2174588" cy="2817657"/>
          </a:xfrm>
          <a:prstGeom prst="rect">
            <a:avLst/>
          </a:prstGeom>
          <a:noFill/>
          <a:ln>
            <a:noFill/>
          </a:ln>
        </p:spPr>
      </p:pic>
      <p:graphicFrame>
        <p:nvGraphicFramePr>
          <p:cNvPr id="970" name="Google Shape;970;p68"/>
          <p:cNvGraphicFramePr/>
          <p:nvPr/>
        </p:nvGraphicFramePr>
        <p:xfrm>
          <a:off x="2636061" y="3239145"/>
          <a:ext cx="8276050" cy="2286040"/>
        </p:xfrm>
        <a:graphic>
          <a:graphicData uri="http://schemas.openxmlformats.org/drawingml/2006/table">
            <a:tbl>
              <a:tblPr firstRow="1" bandRow="1">
                <a:noFill/>
                <a:tableStyleId>{BF56CC5C-7798-4F02-8180-1B06C40D52DC}</a:tableStyleId>
              </a:tblPr>
              <a:tblGrid>
                <a:gridCol w="1179700">
                  <a:extLst>
                    <a:ext uri="{9D8B030D-6E8A-4147-A177-3AD203B41FA5}">
                      <a16:colId xmlns:a16="http://schemas.microsoft.com/office/drawing/2014/main" val="20000"/>
                    </a:ext>
                  </a:extLst>
                </a:gridCol>
                <a:gridCol w="1182725">
                  <a:extLst>
                    <a:ext uri="{9D8B030D-6E8A-4147-A177-3AD203B41FA5}">
                      <a16:colId xmlns:a16="http://schemas.microsoft.com/office/drawing/2014/main" val="20001"/>
                    </a:ext>
                  </a:extLst>
                </a:gridCol>
                <a:gridCol w="1182725">
                  <a:extLst>
                    <a:ext uri="{9D8B030D-6E8A-4147-A177-3AD203B41FA5}">
                      <a16:colId xmlns:a16="http://schemas.microsoft.com/office/drawing/2014/main" val="20002"/>
                    </a:ext>
                  </a:extLst>
                </a:gridCol>
                <a:gridCol w="1182725">
                  <a:extLst>
                    <a:ext uri="{9D8B030D-6E8A-4147-A177-3AD203B41FA5}">
                      <a16:colId xmlns:a16="http://schemas.microsoft.com/office/drawing/2014/main" val="20003"/>
                    </a:ext>
                  </a:extLst>
                </a:gridCol>
                <a:gridCol w="1182725">
                  <a:extLst>
                    <a:ext uri="{9D8B030D-6E8A-4147-A177-3AD203B41FA5}">
                      <a16:colId xmlns:a16="http://schemas.microsoft.com/office/drawing/2014/main" val="20004"/>
                    </a:ext>
                  </a:extLst>
                </a:gridCol>
                <a:gridCol w="1182725">
                  <a:extLst>
                    <a:ext uri="{9D8B030D-6E8A-4147-A177-3AD203B41FA5}">
                      <a16:colId xmlns:a16="http://schemas.microsoft.com/office/drawing/2014/main" val="20005"/>
                    </a:ext>
                  </a:extLst>
                </a:gridCol>
                <a:gridCol w="1182725">
                  <a:extLst>
                    <a:ext uri="{9D8B030D-6E8A-4147-A177-3AD203B41FA5}">
                      <a16:colId xmlns:a16="http://schemas.microsoft.com/office/drawing/2014/main" val="20006"/>
                    </a:ext>
                  </a:extLst>
                </a:gridCol>
              </a:tblGrid>
              <a:tr h="9777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Color</a:t>
                      </a:r>
                      <a:endParaRPr sz="1800"/>
                    </a:p>
                  </a:txBody>
                  <a:tcPr marL="91450" marR="91450" marT="45725" marB="45725"/>
                </a:tc>
                <a:tc>
                  <a:txBody>
                    <a:bodyPr/>
                    <a:lstStyle/>
                    <a:p>
                      <a:pPr marL="0" marR="0" lvl="0" indent="0" algn="l" rtl="0">
                        <a:spcBef>
                          <a:spcPts val="0"/>
                        </a:spcBef>
                        <a:spcAft>
                          <a:spcPts val="0"/>
                        </a:spcAft>
                        <a:buNone/>
                      </a:pPr>
                      <a:r>
                        <a:rPr lang="en-US" sz="1800"/>
                        <a:t>Size</a:t>
                      </a:r>
                      <a:endParaRPr sz="1800"/>
                    </a:p>
                  </a:txBody>
                  <a:tcPr marL="91450" marR="91450" marT="45725" marB="45725"/>
                </a:tc>
                <a:tc>
                  <a:txBody>
                    <a:bodyPr/>
                    <a:lstStyle/>
                    <a:p>
                      <a:pPr marL="0" marR="0" lvl="0" indent="0" algn="l" rtl="0">
                        <a:spcBef>
                          <a:spcPts val="0"/>
                        </a:spcBef>
                        <a:spcAft>
                          <a:spcPts val="0"/>
                        </a:spcAft>
                        <a:buNone/>
                      </a:pPr>
                      <a:r>
                        <a:rPr lang="en-US" sz="1800"/>
                        <a:t>Shape</a:t>
                      </a:r>
                      <a:endParaRPr sz="1800"/>
                    </a:p>
                  </a:txBody>
                  <a:tcPr marL="91450" marR="91450" marT="45725" marB="45725"/>
                </a:tc>
                <a:tc>
                  <a:txBody>
                    <a:bodyPr/>
                    <a:lstStyle/>
                    <a:p>
                      <a:pPr marL="0" marR="0" lvl="0" indent="0" algn="l" rtl="0">
                        <a:spcBef>
                          <a:spcPts val="0"/>
                        </a:spcBef>
                        <a:spcAft>
                          <a:spcPts val="0"/>
                        </a:spcAft>
                        <a:buNone/>
                      </a:pPr>
                      <a:r>
                        <a:rPr lang="en-US" sz="1800"/>
                        <a:t>Which vendor</a:t>
                      </a:r>
                      <a:endParaRPr sz="1800"/>
                    </a:p>
                  </a:txBody>
                  <a:tcPr marL="91450" marR="91450" marT="45725" marB="45725"/>
                </a:tc>
                <a:tc>
                  <a:txBody>
                    <a:bodyPr/>
                    <a:lstStyle/>
                    <a:p>
                      <a:pPr marL="0" marR="0" lvl="0" indent="0" algn="l" rtl="0">
                        <a:spcBef>
                          <a:spcPts val="0"/>
                        </a:spcBef>
                        <a:spcAft>
                          <a:spcPts val="0"/>
                        </a:spcAft>
                        <a:buNone/>
                      </a:pPr>
                      <a:r>
                        <a:rPr lang="en-US" sz="1800"/>
                        <a:t>Which part of the country</a:t>
                      </a:r>
                      <a:endParaRPr sz="1800"/>
                    </a:p>
                  </a:txBody>
                  <a:tcPr marL="91450" marR="91450" marT="45725" marB="45725"/>
                </a:tc>
                <a:tc>
                  <a:txBody>
                    <a:bodyPr/>
                    <a:lstStyle/>
                    <a:p>
                      <a:pPr marL="0" marR="0" lvl="0" indent="0" algn="l" rtl="0">
                        <a:spcBef>
                          <a:spcPts val="0"/>
                        </a:spcBef>
                        <a:spcAft>
                          <a:spcPts val="0"/>
                        </a:spcAft>
                        <a:buNone/>
                      </a:pPr>
                      <a:r>
                        <a:rPr lang="en-US" sz="1800"/>
                        <a:t>Taste</a:t>
                      </a:r>
                      <a:endParaRPr sz="1800"/>
                    </a:p>
                  </a:txBody>
                  <a:tcPr marL="91450" marR="91450" marT="45725" marB="45725"/>
                </a:tc>
                <a:extLst>
                  <a:ext uri="{0D108BD9-81ED-4DB2-BD59-A6C34878D82A}">
                    <a16:rowId xmlns:a16="http://schemas.microsoft.com/office/drawing/2014/main" val="10000"/>
                  </a:ext>
                </a:extLst>
              </a:tr>
              <a:tr h="25992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25992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25992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69"/>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978" name="Google Shape;978;p69"/>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79" name="Google Shape;979;p69"/>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Arial"/>
              <a:buNone/>
            </a:pPr>
            <a:br>
              <a:rPr lang="en-US" sz="3200" b="0" i="0" u="none" strike="noStrike" cap="none">
                <a:solidFill>
                  <a:schemeClr val="dk1"/>
                </a:solidFill>
                <a:latin typeface="Arial"/>
                <a:ea typeface="Arial"/>
                <a:cs typeface="Arial"/>
                <a:sym typeface="Arial"/>
              </a:rPr>
            </a:br>
            <a:br>
              <a:rPr lang="en-US" sz="3200" b="0" i="0" u="none" strike="noStrike" cap="none">
                <a:solidFill>
                  <a:schemeClr val="dk1"/>
                </a:solidFill>
                <a:latin typeface="Arial"/>
                <a:ea typeface="Arial"/>
                <a:cs typeface="Arial"/>
                <a:sym typeface="Arial"/>
              </a:rPr>
            </a:br>
            <a:r>
              <a:rPr lang="en-US" sz="3200" b="0" i="0" u="none" strike="noStrike" cap="none">
                <a:solidFill>
                  <a:schemeClr val="dk2"/>
                </a:solidFill>
                <a:latin typeface="Arial"/>
                <a:ea typeface="Arial"/>
                <a:cs typeface="Arial"/>
                <a:sym typeface="Arial"/>
              </a:rPr>
              <a:t>How does Machine Learning work?</a:t>
            </a:r>
            <a:br>
              <a:rPr lang="en-US" sz="3200" b="0" i="0" u="none" strike="noStrike" cap="none">
                <a:solidFill>
                  <a:schemeClr val="dk2"/>
                </a:solidFill>
                <a:latin typeface="Arial"/>
                <a:ea typeface="Arial"/>
                <a:cs typeface="Arial"/>
                <a:sym typeface="Arial"/>
              </a:rPr>
            </a:br>
            <a:br>
              <a:rPr lang="en-US" sz="3200" b="0" i="0" u="none" strike="noStrike" cap="none">
                <a:solidFill>
                  <a:schemeClr val="dk1"/>
                </a:solidFill>
                <a:latin typeface="Arial"/>
                <a:ea typeface="Arial"/>
                <a:cs typeface="Arial"/>
                <a:sym typeface="Arial"/>
              </a:rPr>
            </a:br>
            <a:endParaRPr sz="3200" b="0" i="0" u="none" strike="noStrike" cap="none">
              <a:solidFill>
                <a:schemeClr val="dk1"/>
              </a:solidFill>
              <a:latin typeface="Arial"/>
              <a:ea typeface="Arial"/>
              <a:cs typeface="Arial"/>
              <a:sym typeface="Arial"/>
            </a:endParaRPr>
          </a:p>
        </p:txBody>
      </p:sp>
      <p:sp>
        <p:nvSpPr>
          <p:cNvPr id="980" name="Google Shape;980;p69" descr="Image result for grandma clipart"/>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p69" descr="Image result for grandma clipart"/>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2" name="Google Shape;982;p69" descr="Image result for grandma clipart"/>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83" name="Google Shape;983;p69"/>
          <p:cNvCxnSpPr/>
          <p:nvPr/>
        </p:nvCxnSpPr>
        <p:spPr>
          <a:xfrm>
            <a:off x="5537183" y="3243019"/>
            <a:ext cx="1049593" cy="0"/>
          </a:xfrm>
          <a:prstGeom prst="straightConnector1">
            <a:avLst/>
          </a:prstGeom>
          <a:noFill/>
          <a:ln w="57150" cap="flat" cmpd="sng">
            <a:solidFill>
              <a:srgbClr val="FF0000"/>
            </a:solidFill>
            <a:prstDash val="solid"/>
            <a:miter lim="800000"/>
            <a:headEnd type="none" w="sm" len="sm"/>
            <a:tailEnd type="triangle" w="med" len="med"/>
          </a:ln>
        </p:spPr>
      </p:cxnSp>
      <p:sp>
        <p:nvSpPr>
          <p:cNvPr id="984" name="Google Shape;984;p69"/>
          <p:cNvSpPr/>
          <p:nvPr/>
        </p:nvSpPr>
        <p:spPr>
          <a:xfrm>
            <a:off x="6586776" y="2652146"/>
            <a:ext cx="2557221" cy="1181745"/>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Machine learning algorithm</a:t>
            </a:r>
            <a:endParaRPr sz="1800" b="1">
              <a:solidFill>
                <a:schemeClr val="dk1"/>
              </a:solidFill>
              <a:latin typeface="Arial"/>
              <a:ea typeface="Arial"/>
              <a:cs typeface="Arial"/>
              <a:sym typeface="Arial"/>
            </a:endParaRPr>
          </a:p>
        </p:txBody>
      </p:sp>
      <p:pic>
        <p:nvPicPr>
          <p:cNvPr id="985" name="Google Shape;985;p69"/>
          <p:cNvPicPr preferRelativeResize="0"/>
          <p:nvPr/>
        </p:nvPicPr>
        <p:blipFill rotWithShape="1">
          <a:blip r:embed="rId3">
            <a:alphaModFix/>
          </a:blip>
          <a:srcRect/>
          <a:stretch/>
        </p:blipFill>
        <p:spPr>
          <a:xfrm>
            <a:off x="147466" y="2615500"/>
            <a:ext cx="5514975" cy="1162050"/>
          </a:xfrm>
          <a:prstGeom prst="rect">
            <a:avLst/>
          </a:prstGeom>
          <a:noFill/>
          <a:ln>
            <a:noFill/>
          </a:ln>
        </p:spPr>
      </p:pic>
      <p:cxnSp>
        <p:nvCxnSpPr>
          <p:cNvPr id="986" name="Google Shape;986;p69"/>
          <p:cNvCxnSpPr/>
          <p:nvPr/>
        </p:nvCxnSpPr>
        <p:spPr>
          <a:xfrm>
            <a:off x="9143997" y="3243018"/>
            <a:ext cx="984385" cy="0"/>
          </a:xfrm>
          <a:prstGeom prst="straightConnector1">
            <a:avLst/>
          </a:prstGeom>
          <a:noFill/>
          <a:ln w="57150" cap="flat" cmpd="sng">
            <a:solidFill>
              <a:srgbClr val="FF0000"/>
            </a:solidFill>
            <a:prstDash val="solid"/>
            <a:miter lim="800000"/>
            <a:headEnd type="none" w="sm" len="sm"/>
            <a:tailEnd type="triangle" w="med" len="med"/>
          </a:ln>
        </p:spPr>
      </p:cxnSp>
      <p:sp>
        <p:nvSpPr>
          <p:cNvPr id="987" name="Google Shape;987;p69"/>
          <p:cNvSpPr/>
          <p:nvPr/>
        </p:nvSpPr>
        <p:spPr>
          <a:xfrm>
            <a:off x="10128382" y="2363117"/>
            <a:ext cx="1908161" cy="1755022"/>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88" name="Google Shape;988;p69"/>
          <p:cNvSpPr/>
          <p:nvPr/>
        </p:nvSpPr>
        <p:spPr>
          <a:xfrm>
            <a:off x="10032870" y="2367527"/>
            <a:ext cx="1864286" cy="175432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Produces a model with same rules </a:t>
            </a:r>
            <a:r>
              <a:rPr lang="en-US" sz="1800" b="1">
                <a:solidFill>
                  <a:srgbClr val="FF0000"/>
                </a:solidFill>
                <a:latin typeface="Arial"/>
                <a:ea typeface="Arial"/>
                <a:cs typeface="Arial"/>
                <a:sym typeface="Arial"/>
              </a:rPr>
              <a:t>automatically</a:t>
            </a:r>
            <a:r>
              <a:rPr lang="en-US" sz="1800" b="1">
                <a:solidFill>
                  <a:schemeClr val="dk1"/>
                </a:solidFill>
                <a:latin typeface="Arial"/>
                <a:ea typeface="Arial"/>
                <a:cs typeface="Arial"/>
                <a:sym typeface="Arial"/>
              </a:rPr>
              <a:t> rather than</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manually</a:t>
            </a:r>
            <a:endParaRPr sz="1800" b="1">
              <a:solidFill>
                <a:schemeClr val="dk1"/>
              </a:solidFill>
              <a:latin typeface="Arial"/>
              <a:ea typeface="Arial"/>
              <a:cs typeface="Arial"/>
              <a:sym typeface="Arial"/>
            </a:endParaRPr>
          </a:p>
        </p:txBody>
      </p:sp>
      <p:pic>
        <p:nvPicPr>
          <p:cNvPr id="989" name="Google Shape;989;p69"/>
          <p:cNvPicPr preferRelativeResize="0"/>
          <p:nvPr/>
        </p:nvPicPr>
        <p:blipFill rotWithShape="1">
          <a:blip r:embed="rId4">
            <a:alphaModFix/>
          </a:blip>
          <a:srcRect/>
          <a:stretch/>
        </p:blipFill>
        <p:spPr>
          <a:xfrm>
            <a:off x="10013624" y="1395978"/>
            <a:ext cx="2137673" cy="619377"/>
          </a:xfrm>
          <a:prstGeom prst="rect">
            <a:avLst/>
          </a:prstGeom>
          <a:noFill/>
          <a:ln>
            <a:noFill/>
          </a:ln>
        </p:spPr>
      </p:pic>
      <p:sp>
        <p:nvSpPr>
          <p:cNvPr id="990" name="Google Shape;990;p69"/>
          <p:cNvSpPr txBox="1"/>
          <p:nvPr/>
        </p:nvSpPr>
        <p:spPr>
          <a:xfrm>
            <a:off x="1649590" y="2136663"/>
            <a:ext cx="251072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Feed Data</a:t>
            </a:r>
            <a:endParaRPr sz="1800" b="1">
              <a:solidFill>
                <a:srgbClr val="FF0000"/>
              </a:solidFill>
              <a:latin typeface="Arial"/>
              <a:ea typeface="Arial"/>
              <a:cs typeface="Arial"/>
              <a:sym typeface="Arial"/>
            </a:endParaRPr>
          </a:p>
        </p:txBody>
      </p:sp>
      <p:pic>
        <p:nvPicPr>
          <p:cNvPr id="991" name="Google Shape;991;p69" descr="Related image"/>
          <p:cNvPicPr preferRelativeResize="0"/>
          <p:nvPr/>
        </p:nvPicPr>
        <p:blipFill rotWithShape="1">
          <a:blip r:embed="rId5">
            <a:alphaModFix/>
          </a:blip>
          <a:srcRect r="-1166" b="10873"/>
          <a:stretch/>
        </p:blipFill>
        <p:spPr>
          <a:xfrm>
            <a:off x="2330502" y="4942075"/>
            <a:ext cx="2117510" cy="1544850"/>
          </a:xfrm>
          <a:prstGeom prst="rect">
            <a:avLst/>
          </a:prstGeom>
          <a:noFill/>
          <a:ln>
            <a:noFill/>
          </a:ln>
        </p:spPr>
      </p:pic>
      <p:sp>
        <p:nvSpPr>
          <p:cNvPr id="992" name="Google Shape;992;p69"/>
          <p:cNvSpPr/>
          <p:nvPr/>
        </p:nvSpPr>
        <p:spPr>
          <a:xfrm>
            <a:off x="5284914" y="5305180"/>
            <a:ext cx="2557221" cy="1181745"/>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Model</a:t>
            </a:r>
            <a:endParaRPr sz="1800" b="1">
              <a:solidFill>
                <a:schemeClr val="dk1"/>
              </a:solidFill>
              <a:latin typeface="Arial"/>
              <a:ea typeface="Arial"/>
              <a:cs typeface="Arial"/>
              <a:sym typeface="Arial"/>
            </a:endParaRPr>
          </a:p>
        </p:txBody>
      </p:sp>
      <p:cxnSp>
        <p:nvCxnSpPr>
          <p:cNvPr id="993" name="Google Shape;993;p69"/>
          <p:cNvCxnSpPr/>
          <p:nvPr/>
        </p:nvCxnSpPr>
        <p:spPr>
          <a:xfrm>
            <a:off x="4160312" y="5896052"/>
            <a:ext cx="1124602" cy="0"/>
          </a:xfrm>
          <a:prstGeom prst="straightConnector1">
            <a:avLst/>
          </a:prstGeom>
          <a:noFill/>
          <a:ln w="57150" cap="flat" cmpd="sng">
            <a:solidFill>
              <a:srgbClr val="FF0000"/>
            </a:solidFill>
            <a:prstDash val="solid"/>
            <a:miter lim="800000"/>
            <a:headEnd type="none" w="sm" len="sm"/>
            <a:tailEnd type="triangle" w="med" len="med"/>
          </a:ln>
        </p:spPr>
      </p:cxnSp>
      <p:cxnSp>
        <p:nvCxnSpPr>
          <p:cNvPr id="994" name="Google Shape;994;p69"/>
          <p:cNvCxnSpPr/>
          <p:nvPr/>
        </p:nvCxnSpPr>
        <p:spPr>
          <a:xfrm>
            <a:off x="7842135" y="5881843"/>
            <a:ext cx="984385" cy="0"/>
          </a:xfrm>
          <a:prstGeom prst="straightConnector1">
            <a:avLst/>
          </a:prstGeom>
          <a:noFill/>
          <a:ln w="57150" cap="flat" cmpd="sng">
            <a:solidFill>
              <a:srgbClr val="FF0000"/>
            </a:solidFill>
            <a:prstDash val="solid"/>
            <a:miter lim="800000"/>
            <a:headEnd type="none" w="sm" len="sm"/>
            <a:tailEnd type="triangle" w="med" len="med"/>
          </a:ln>
        </p:spPr>
      </p:cxnSp>
      <p:sp>
        <p:nvSpPr>
          <p:cNvPr id="995" name="Google Shape;995;p69"/>
          <p:cNvSpPr txBox="1"/>
          <p:nvPr/>
        </p:nvSpPr>
        <p:spPr>
          <a:xfrm>
            <a:off x="9120745" y="5305180"/>
            <a:ext cx="151108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Predicts sweet, ripe or juicy</a:t>
            </a:r>
            <a:endParaRPr sz="1800" b="1">
              <a:solidFill>
                <a:schemeClr val="dk1"/>
              </a:solidFill>
              <a:latin typeface="Arial"/>
              <a:ea typeface="Arial"/>
              <a:cs typeface="Arial"/>
              <a:sym typeface="Arial"/>
            </a:endParaRPr>
          </a:p>
        </p:txBody>
      </p:sp>
      <p:sp>
        <p:nvSpPr>
          <p:cNvPr id="996" name="Google Shape;996;p69"/>
          <p:cNvSpPr/>
          <p:nvPr/>
        </p:nvSpPr>
        <p:spPr>
          <a:xfrm>
            <a:off x="10656704" y="1990071"/>
            <a:ext cx="85151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Model</a:t>
            </a:r>
            <a:endParaRPr sz="1800">
              <a:solidFill>
                <a:srgbClr val="FF0000"/>
              </a:solidFill>
              <a:latin typeface="Calibri"/>
              <a:ea typeface="Calibri"/>
              <a:cs typeface="Calibri"/>
              <a:sym typeface="Calibri"/>
            </a:endParaRPr>
          </a:p>
        </p:txBody>
      </p:sp>
      <p:sp>
        <p:nvSpPr>
          <p:cNvPr id="997" name="Google Shape;997;p69"/>
          <p:cNvSpPr txBox="1"/>
          <p:nvPr/>
        </p:nvSpPr>
        <p:spPr>
          <a:xfrm>
            <a:off x="2774193" y="4633993"/>
            <a:ext cx="138611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New Data</a:t>
            </a:r>
            <a:endParaRPr sz="1800" b="1">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70"/>
          <p:cNvSpPr txBox="1"/>
          <p:nvPr/>
        </p:nvSpPr>
        <p:spPr>
          <a:xfrm>
            <a:off x="1779636" y="1071871"/>
            <a:ext cx="9772036"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Top Machine learning terminologies to start with…</a:t>
            </a:r>
            <a:endParaRPr sz="3600">
              <a:solidFill>
                <a:schemeClr val="dk1"/>
              </a:solidFill>
              <a:latin typeface="Arial"/>
              <a:ea typeface="Arial"/>
              <a:cs typeface="Arial"/>
              <a:sym typeface="Arial"/>
            </a:endParaRPr>
          </a:p>
        </p:txBody>
      </p:sp>
      <p:sp>
        <p:nvSpPr>
          <p:cNvPr id="1004" name="Google Shape;1004;p70"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5" name="Google Shape;1005;p70"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06" name="Google Shape;1006;p70" descr="Related image"/>
          <p:cNvPicPr preferRelativeResize="0"/>
          <p:nvPr/>
        </p:nvPicPr>
        <p:blipFill rotWithShape="1">
          <a:blip r:embed="rId3">
            <a:alphaModFix/>
          </a:blip>
          <a:srcRect r="-1166" b="10873"/>
          <a:stretch/>
        </p:blipFill>
        <p:spPr>
          <a:xfrm>
            <a:off x="5247856" y="3148360"/>
            <a:ext cx="3083571" cy="2249649"/>
          </a:xfrm>
          <a:prstGeom prst="rect">
            <a:avLst/>
          </a:prstGeom>
          <a:noFill/>
          <a:ln>
            <a:noFill/>
          </a:ln>
        </p:spPr>
      </p:pic>
      <p:pic>
        <p:nvPicPr>
          <p:cNvPr id="1007" name="Google Shape;1007;p70"/>
          <p:cNvPicPr preferRelativeResize="0"/>
          <p:nvPr/>
        </p:nvPicPr>
        <p:blipFill rotWithShape="1">
          <a:blip r:embed="rId4">
            <a:alphaModFix/>
          </a:blip>
          <a:srcRect/>
          <a:stretch/>
        </p:blipFill>
        <p:spPr>
          <a:xfrm>
            <a:off x="576158" y="2279269"/>
            <a:ext cx="2406956" cy="31187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4" name="Google Shape;1014;p71"/>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1015" name="Google Shape;1015;p71"/>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2"/>
              </a:buClr>
              <a:buSzPts val="3600"/>
              <a:buFont typeface="Arial"/>
              <a:buNone/>
            </a:pPr>
            <a:r>
              <a:rPr lang="en-US" sz="3600" b="0" i="0" u="none" strike="noStrike" cap="none">
                <a:solidFill>
                  <a:schemeClr val="dk2"/>
                </a:solidFill>
                <a:latin typeface="Arial"/>
                <a:ea typeface="Arial"/>
                <a:cs typeface="Arial"/>
                <a:sym typeface="Arial"/>
              </a:rPr>
              <a:t>Term 1: Features</a:t>
            </a:r>
            <a:br>
              <a:rPr lang="en-US" sz="3600" b="0" i="0" u="none" strike="noStrike" cap="none">
                <a:solidFill>
                  <a:schemeClr val="dk2"/>
                </a:solidFill>
                <a:latin typeface="Arial"/>
                <a:ea typeface="Arial"/>
                <a:cs typeface="Arial"/>
                <a:sym typeface="Arial"/>
              </a:rPr>
            </a:br>
            <a:endParaRPr sz="3600" b="0" i="0" u="none" strike="noStrike" cap="none">
              <a:solidFill>
                <a:schemeClr val="dk1"/>
              </a:solidFill>
              <a:latin typeface="Arial"/>
              <a:ea typeface="Arial"/>
              <a:cs typeface="Arial"/>
              <a:sym typeface="Arial"/>
            </a:endParaRPr>
          </a:p>
        </p:txBody>
      </p:sp>
      <p:sp>
        <p:nvSpPr>
          <p:cNvPr id="1016" name="Google Shape;1016;p71"/>
          <p:cNvSpPr/>
          <p:nvPr/>
        </p:nvSpPr>
        <p:spPr>
          <a:xfrm>
            <a:off x="557644" y="1474486"/>
            <a:ext cx="11159075" cy="369332"/>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The number of distinct traits that can be used to describe each item in a quantitative manner.</a:t>
            </a:r>
            <a:endParaRPr sz="2000" b="0" i="0" u="none" strike="noStrike" cap="none">
              <a:solidFill>
                <a:schemeClr val="dk1"/>
              </a:solidFill>
              <a:latin typeface="Arial"/>
              <a:ea typeface="Arial"/>
              <a:cs typeface="Arial"/>
              <a:sym typeface="Arial"/>
            </a:endParaRPr>
          </a:p>
        </p:txBody>
      </p:sp>
      <p:graphicFrame>
        <p:nvGraphicFramePr>
          <p:cNvPr id="1017" name="Google Shape;1017;p71"/>
          <p:cNvGraphicFramePr/>
          <p:nvPr/>
        </p:nvGraphicFramePr>
        <p:xfrm>
          <a:off x="960895" y="2991173"/>
          <a:ext cx="10151350" cy="2716125"/>
        </p:xfrm>
        <a:graphic>
          <a:graphicData uri="http://schemas.openxmlformats.org/drawingml/2006/table">
            <a:tbl>
              <a:tblPr firstRow="1" bandRow="1">
                <a:noFill/>
                <a:tableStyleId>{D362D11F-35E8-4529-B00D-16A6BC6F2920}</a:tableStyleId>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tc>
                  <a:txBody>
                    <a:bodyPr/>
                    <a:lstStyle/>
                    <a:p>
                      <a:pPr marL="0" marR="0" lvl="0" indent="0" algn="ctr" rtl="0">
                        <a:spcBef>
                          <a:spcPts val="0"/>
                        </a:spcBef>
                        <a:spcAft>
                          <a:spcPts val="0"/>
                        </a:spcAft>
                        <a:buNone/>
                      </a:pPr>
                      <a:r>
                        <a:rPr lang="en-US" sz="1800"/>
                        <a:t>Taste</a:t>
                      </a:r>
                      <a:endParaRPr sz="1800"/>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1018" name="Google Shape;1018;p71"/>
          <p:cNvSpPr/>
          <p:nvPr/>
        </p:nvSpPr>
        <p:spPr>
          <a:xfrm>
            <a:off x="2278250" y="3223647"/>
            <a:ext cx="7268705" cy="103838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71"/>
          <p:cNvSpPr txBox="1"/>
          <p:nvPr/>
        </p:nvSpPr>
        <p:spPr>
          <a:xfrm>
            <a:off x="3316637" y="2094330"/>
            <a:ext cx="313065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Features</a:t>
            </a:r>
            <a:r>
              <a:rPr lang="en-US" sz="1800">
                <a:solidFill>
                  <a:schemeClr val="dk1"/>
                </a:solidFill>
                <a:latin typeface="Arial"/>
                <a:ea typeface="Arial"/>
                <a:cs typeface="Arial"/>
                <a:sym typeface="Arial"/>
              </a:rPr>
              <a:t>-Distinct traits that decide taste of a mango</a:t>
            </a:r>
            <a:endParaRPr sz="1800">
              <a:solidFill>
                <a:schemeClr val="dk1"/>
              </a:solidFill>
              <a:latin typeface="Arial"/>
              <a:ea typeface="Arial"/>
              <a:cs typeface="Arial"/>
              <a:sym typeface="Arial"/>
            </a:endParaRPr>
          </a:p>
        </p:txBody>
      </p:sp>
      <p:cxnSp>
        <p:nvCxnSpPr>
          <p:cNvPr id="1020" name="Google Shape;1020;p71"/>
          <p:cNvCxnSpPr>
            <a:stCxn id="1018" idx="0"/>
          </p:cNvCxnSpPr>
          <p:nvPr/>
        </p:nvCxnSpPr>
        <p:spPr>
          <a:xfrm rot="10800000">
            <a:off x="5269402" y="2687547"/>
            <a:ext cx="643200" cy="536100"/>
          </a:xfrm>
          <a:prstGeom prst="straightConnector1">
            <a:avLst/>
          </a:prstGeom>
          <a:noFill/>
          <a:ln w="57150" cap="flat" cmpd="sng">
            <a:solidFill>
              <a:srgbClr val="2E75B5"/>
            </a:solidFill>
            <a:prstDash val="solid"/>
            <a:miter lim="800000"/>
            <a:headEnd type="none" w="sm" len="sm"/>
            <a:tailEnd type="triangle" w="med" len="med"/>
          </a:ln>
        </p:spPr>
      </p:cxnSp>
      <p:sp>
        <p:nvSpPr>
          <p:cNvPr id="1021" name="Google Shape;1021;p71"/>
          <p:cNvSpPr/>
          <p:nvPr/>
        </p:nvSpPr>
        <p:spPr>
          <a:xfrm>
            <a:off x="9795134" y="3257227"/>
            <a:ext cx="1134546" cy="10048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71"/>
          <p:cNvSpPr txBox="1"/>
          <p:nvPr/>
        </p:nvSpPr>
        <p:spPr>
          <a:xfrm>
            <a:off x="8442699" y="2007148"/>
            <a:ext cx="313065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Output Feature variable</a:t>
            </a:r>
            <a:r>
              <a:rPr lang="en-US" sz="1800">
                <a:solidFill>
                  <a:schemeClr val="dk1"/>
                </a:solidFill>
                <a:latin typeface="Arial"/>
                <a:ea typeface="Arial"/>
                <a:cs typeface="Arial"/>
                <a:sym typeface="Arial"/>
              </a:rPr>
              <a:t>- Taste of a mango</a:t>
            </a:r>
            <a:endParaRPr sz="1800">
              <a:solidFill>
                <a:schemeClr val="dk1"/>
              </a:solidFill>
              <a:latin typeface="Arial"/>
              <a:ea typeface="Arial"/>
              <a:cs typeface="Arial"/>
              <a:sym typeface="Arial"/>
            </a:endParaRPr>
          </a:p>
        </p:txBody>
      </p:sp>
      <p:cxnSp>
        <p:nvCxnSpPr>
          <p:cNvPr id="1023" name="Google Shape;1023;p71"/>
          <p:cNvCxnSpPr/>
          <p:nvPr/>
        </p:nvCxnSpPr>
        <p:spPr>
          <a:xfrm rot="10800000" flipH="1">
            <a:off x="10329619" y="2415570"/>
            <a:ext cx="286425" cy="832638"/>
          </a:xfrm>
          <a:prstGeom prst="straightConnector1">
            <a:avLst/>
          </a:prstGeom>
          <a:noFill/>
          <a:ln w="57150" cap="flat" cmpd="sng">
            <a:solidFill>
              <a:srgbClr val="2E75B5"/>
            </a:solidFill>
            <a:prstDash val="solid"/>
            <a:miter lim="800000"/>
            <a:headEnd type="none" w="sm" len="sm"/>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30" name="Google Shape;1030;p72"/>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1031" name="Google Shape;1031;p72"/>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2"/>
              </a:buClr>
              <a:buSzPts val="3600"/>
              <a:buFont typeface="Arial"/>
              <a:buNone/>
            </a:pPr>
            <a:r>
              <a:rPr lang="en-US" sz="3600" b="0" i="0" u="none" strike="noStrike" cap="none">
                <a:solidFill>
                  <a:schemeClr val="dk2"/>
                </a:solidFill>
                <a:latin typeface="Arial"/>
                <a:ea typeface="Arial"/>
                <a:cs typeface="Arial"/>
                <a:sym typeface="Arial"/>
              </a:rPr>
              <a:t>Term 2: Samples</a:t>
            </a:r>
            <a:br>
              <a:rPr lang="en-US" sz="3600" b="0" i="0" u="none" strike="noStrike" cap="none">
                <a:solidFill>
                  <a:schemeClr val="dk2"/>
                </a:solidFill>
                <a:latin typeface="Arial"/>
                <a:ea typeface="Arial"/>
                <a:cs typeface="Arial"/>
                <a:sym typeface="Arial"/>
              </a:rPr>
            </a:br>
            <a:endParaRPr sz="3600" b="0" i="0" u="none" strike="noStrike" cap="none">
              <a:solidFill>
                <a:schemeClr val="dk1"/>
              </a:solidFill>
              <a:latin typeface="Arial"/>
              <a:ea typeface="Arial"/>
              <a:cs typeface="Arial"/>
              <a:sym typeface="Arial"/>
            </a:endParaRPr>
          </a:p>
        </p:txBody>
      </p:sp>
      <p:sp>
        <p:nvSpPr>
          <p:cNvPr id="1032" name="Google Shape;1032;p72"/>
          <p:cNvSpPr/>
          <p:nvPr/>
        </p:nvSpPr>
        <p:spPr>
          <a:xfrm>
            <a:off x="557644" y="1474486"/>
            <a:ext cx="11159075" cy="646331"/>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A sample is an item to process. For instance, it could be an document, picture, sound, or a raw database.</a:t>
            </a:r>
            <a:endParaRPr sz="2000" b="0" i="0" u="none" strike="noStrike" cap="none">
              <a:solidFill>
                <a:schemeClr val="dk1"/>
              </a:solidFill>
              <a:latin typeface="Arial"/>
              <a:ea typeface="Arial"/>
              <a:cs typeface="Arial"/>
              <a:sym typeface="Arial"/>
            </a:endParaRPr>
          </a:p>
        </p:txBody>
      </p:sp>
      <p:pic>
        <p:nvPicPr>
          <p:cNvPr id="1033" name="Google Shape;1033;p72" descr="Image result for raw data icon"/>
          <p:cNvPicPr preferRelativeResize="0"/>
          <p:nvPr/>
        </p:nvPicPr>
        <p:blipFill rotWithShape="1">
          <a:blip r:embed="rId3">
            <a:alphaModFix/>
          </a:blip>
          <a:srcRect/>
          <a:stretch/>
        </p:blipFill>
        <p:spPr>
          <a:xfrm>
            <a:off x="11148966" y="2490554"/>
            <a:ext cx="1039922" cy="935613"/>
          </a:xfrm>
          <a:prstGeom prst="rect">
            <a:avLst/>
          </a:prstGeom>
          <a:noFill/>
          <a:ln>
            <a:noFill/>
          </a:ln>
        </p:spPr>
      </p:pic>
      <p:pic>
        <p:nvPicPr>
          <p:cNvPr id="1034" name="Google Shape;1034;p72" descr="Image result for data icon"/>
          <p:cNvPicPr preferRelativeResize="0"/>
          <p:nvPr/>
        </p:nvPicPr>
        <p:blipFill rotWithShape="1">
          <a:blip r:embed="rId4">
            <a:alphaModFix/>
          </a:blip>
          <a:srcRect/>
          <a:stretch/>
        </p:blipFill>
        <p:spPr>
          <a:xfrm>
            <a:off x="9951766" y="3391386"/>
            <a:ext cx="1633710" cy="1633711"/>
          </a:xfrm>
          <a:prstGeom prst="rect">
            <a:avLst/>
          </a:prstGeom>
          <a:noFill/>
          <a:ln>
            <a:noFill/>
          </a:ln>
        </p:spPr>
      </p:pic>
      <p:pic>
        <p:nvPicPr>
          <p:cNvPr id="1035" name="Google Shape;1035;p72" descr="Image result for picture icon"/>
          <p:cNvPicPr preferRelativeResize="0"/>
          <p:nvPr/>
        </p:nvPicPr>
        <p:blipFill rotWithShape="1">
          <a:blip r:embed="rId5">
            <a:alphaModFix/>
          </a:blip>
          <a:srcRect/>
          <a:stretch/>
        </p:blipFill>
        <p:spPr>
          <a:xfrm>
            <a:off x="3650168" y="2907409"/>
            <a:ext cx="2260443" cy="2260443"/>
          </a:xfrm>
          <a:prstGeom prst="rect">
            <a:avLst/>
          </a:prstGeom>
          <a:noFill/>
          <a:ln>
            <a:noFill/>
          </a:ln>
        </p:spPr>
      </p:pic>
      <p:pic>
        <p:nvPicPr>
          <p:cNvPr id="1036" name="Google Shape;1036;p72" descr="Image result for sound icon"/>
          <p:cNvPicPr preferRelativeResize="0"/>
          <p:nvPr/>
        </p:nvPicPr>
        <p:blipFill rotWithShape="1">
          <a:blip r:embed="rId6">
            <a:alphaModFix/>
          </a:blip>
          <a:srcRect/>
          <a:stretch/>
        </p:blipFill>
        <p:spPr>
          <a:xfrm>
            <a:off x="7406725" y="3221897"/>
            <a:ext cx="1945955" cy="1945955"/>
          </a:xfrm>
          <a:prstGeom prst="rect">
            <a:avLst/>
          </a:prstGeom>
          <a:noFill/>
          <a:ln>
            <a:noFill/>
          </a:ln>
        </p:spPr>
      </p:pic>
      <p:pic>
        <p:nvPicPr>
          <p:cNvPr id="1037" name="Google Shape;1037;p72" descr="Image result for document icon"/>
          <p:cNvPicPr preferRelativeResize="0"/>
          <p:nvPr/>
        </p:nvPicPr>
        <p:blipFill rotWithShape="1">
          <a:blip r:embed="rId7">
            <a:alphaModFix/>
          </a:blip>
          <a:srcRect/>
          <a:stretch/>
        </p:blipFill>
        <p:spPr>
          <a:xfrm>
            <a:off x="186571" y="2633433"/>
            <a:ext cx="2534419" cy="25344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4" name="Google Shape;1044;p73"/>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1045" name="Google Shape;1045;p73"/>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2"/>
              </a:buClr>
              <a:buSzPts val="3600"/>
              <a:buFont typeface="Arial"/>
              <a:buNone/>
            </a:pPr>
            <a:r>
              <a:rPr lang="en-US" sz="3600" b="0" i="0" u="none" strike="noStrike" cap="none">
                <a:solidFill>
                  <a:schemeClr val="dk2"/>
                </a:solidFill>
                <a:latin typeface="Arial"/>
                <a:ea typeface="Arial"/>
                <a:cs typeface="Arial"/>
                <a:sym typeface="Arial"/>
              </a:rPr>
              <a:t>Term 3: Feature vector</a:t>
            </a:r>
            <a:br>
              <a:rPr lang="en-US" sz="3600" b="0" i="0" u="none" strike="noStrike" cap="none">
                <a:solidFill>
                  <a:schemeClr val="dk2"/>
                </a:solidFill>
                <a:latin typeface="Arial"/>
                <a:ea typeface="Arial"/>
                <a:cs typeface="Arial"/>
                <a:sym typeface="Arial"/>
              </a:rPr>
            </a:br>
            <a:endParaRPr sz="3600" b="0" i="0" u="none" strike="noStrike" cap="none">
              <a:solidFill>
                <a:schemeClr val="dk1"/>
              </a:solidFill>
              <a:latin typeface="Arial"/>
              <a:ea typeface="Arial"/>
              <a:cs typeface="Arial"/>
              <a:sym typeface="Arial"/>
            </a:endParaRPr>
          </a:p>
        </p:txBody>
      </p:sp>
      <p:sp>
        <p:nvSpPr>
          <p:cNvPr id="1046" name="Google Shape;1046;p73"/>
          <p:cNvSpPr/>
          <p:nvPr/>
        </p:nvSpPr>
        <p:spPr>
          <a:xfrm>
            <a:off x="557644" y="1474486"/>
            <a:ext cx="11159075" cy="692497"/>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A feature vector is an n-dimensional vector of numerical features that represent some object</a:t>
            </a:r>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graphicFrame>
        <p:nvGraphicFramePr>
          <p:cNvPr id="1047" name="Google Shape;1047;p73"/>
          <p:cNvGraphicFramePr/>
          <p:nvPr/>
        </p:nvGraphicFramePr>
        <p:xfrm>
          <a:off x="1061487" y="2446799"/>
          <a:ext cx="10151350" cy="2716125"/>
        </p:xfrm>
        <a:graphic>
          <a:graphicData uri="http://schemas.openxmlformats.org/drawingml/2006/table">
            <a:tbl>
              <a:tblPr firstRow="1" bandRow="1">
                <a:noFill/>
                <a:tableStyleId>{D362D11F-35E8-4529-B00D-16A6BC6F2920}</a:tableStyleId>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tc>
                  <a:txBody>
                    <a:bodyPr/>
                    <a:lstStyle/>
                    <a:p>
                      <a:pPr marL="0" marR="0" lvl="0" indent="0" algn="ctr" rtl="0">
                        <a:spcBef>
                          <a:spcPts val="0"/>
                        </a:spcBef>
                        <a:spcAft>
                          <a:spcPts val="0"/>
                        </a:spcAft>
                        <a:buNone/>
                      </a:pPr>
                      <a:r>
                        <a:rPr lang="en-US" sz="1800"/>
                        <a:t>Taste</a:t>
                      </a:r>
                      <a:endParaRPr sz="1800"/>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1048" name="Google Shape;1048;p73"/>
          <p:cNvSpPr/>
          <p:nvPr/>
        </p:nvSpPr>
        <p:spPr>
          <a:xfrm>
            <a:off x="836909" y="3797084"/>
            <a:ext cx="10569844" cy="557939"/>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49" name="Google Shape;1049;p73"/>
          <p:cNvCxnSpPr/>
          <p:nvPr/>
        </p:nvCxnSpPr>
        <p:spPr>
          <a:xfrm>
            <a:off x="6329354" y="4357801"/>
            <a:ext cx="371960" cy="1627323"/>
          </a:xfrm>
          <a:prstGeom prst="straightConnector1">
            <a:avLst/>
          </a:prstGeom>
          <a:noFill/>
          <a:ln w="57150" cap="flat" cmpd="sng">
            <a:solidFill>
              <a:srgbClr val="2E75B5"/>
            </a:solidFill>
            <a:prstDash val="solid"/>
            <a:miter lim="800000"/>
            <a:headEnd type="none" w="sm" len="sm"/>
            <a:tailEnd type="triangle" w="med" len="med"/>
          </a:ln>
        </p:spPr>
      </p:cxnSp>
      <p:sp>
        <p:nvSpPr>
          <p:cNvPr id="1050" name="Google Shape;1050;p73"/>
          <p:cNvSpPr txBox="1"/>
          <p:nvPr/>
        </p:nvSpPr>
        <p:spPr>
          <a:xfrm>
            <a:off x="5331416" y="5866911"/>
            <a:ext cx="480447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Feature vector- </a:t>
            </a:r>
            <a:r>
              <a:rPr lang="en-US" sz="1800">
                <a:solidFill>
                  <a:schemeClr val="dk1"/>
                </a:solidFill>
                <a:latin typeface="Arial"/>
                <a:ea typeface="Arial"/>
                <a:cs typeface="Arial"/>
                <a:sym typeface="Arial"/>
              </a:rPr>
              <a:t>[Yellow,Big,Oval,Local,Amritsar,Ripe]</a:t>
            </a:r>
            <a:endParaRPr sz="18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7" name="Google Shape;1057;p74"/>
          <p:cNvPicPr preferRelativeResize="0"/>
          <p:nvPr/>
        </p:nvPicPr>
        <p:blipFill rotWithShape="1">
          <a:blip r:embed="rId3">
            <a:alphaModFix/>
          </a:blip>
          <a:srcRect/>
          <a:stretch/>
        </p:blipFill>
        <p:spPr>
          <a:xfrm>
            <a:off x="2788161" y="5065325"/>
            <a:ext cx="6181725" cy="923925"/>
          </a:xfrm>
          <a:prstGeom prst="rect">
            <a:avLst/>
          </a:prstGeom>
          <a:noFill/>
          <a:ln>
            <a:noFill/>
          </a:ln>
        </p:spPr>
      </p:pic>
      <p:sp>
        <p:nvSpPr>
          <p:cNvPr id="1058" name="Google Shape;1058;p74"/>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1059" name="Google Shape;1059;p74"/>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2"/>
              </a:buClr>
              <a:buSzPts val="3600"/>
              <a:buFont typeface="Arial"/>
              <a:buNone/>
            </a:pPr>
            <a:r>
              <a:rPr lang="en-US" sz="3600" b="0" i="0" u="none" strike="noStrike" cap="none">
                <a:solidFill>
                  <a:schemeClr val="dk2"/>
                </a:solidFill>
                <a:latin typeface="Arial"/>
                <a:ea typeface="Arial"/>
                <a:cs typeface="Arial"/>
                <a:sym typeface="Arial"/>
              </a:rPr>
              <a:t>Term 4: Feature Extraction</a:t>
            </a:r>
            <a:br>
              <a:rPr lang="en-US" sz="3600" b="0" i="0" u="none" strike="noStrike" cap="none">
                <a:solidFill>
                  <a:schemeClr val="dk2"/>
                </a:solidFill>
                <a:latin typeface="Arial"/>
                <a:ea typeface="Arial"/>
                <a:cs typeface="Arial"/>
                <a:sym typeface="Arial"/>
              </a:rPr>
            </a:br>
            <a:endParaRPr sz="3600" b="0" i="0" u="none" strike="noStrike" cap="none">
              <a:solidFill>
                <a:schemeClr val="dk1"/>
              </a:solidFill>
              <a:latin typeface="Arial"/>
              <a:ea typeface="Arial"/>
              <a:cs typeface="Arial"/>
              <a:sym typeface="Arial"/>
            </a:endParaRPr>
          </a:p>
        </p:txBody>
      </p:sp>
      <p:sp>
        <p:nvSpPr>
          <p:cNvPr id="1060" name="Google Shape;1060;p74"/>
          <p:cNvSpPr/>
          <p:nvPr/>
        </p:nvSpPr>
        <p:spPr>
          <a:xfrm>
            <a:off x="557644" y="1358009"/>
            <a:ext cx="11159075" cy="1015663"/>
          </a:xfrm>
          <a:prstGeom prst="rect">
            <a:avLst/>
          </a:prstGeom>
          <a:noFill/>
          <a:ln>
            <a:noFill/>
          </a:ln>
        </p:spPr>
        <p:txBody>
          <a:bodyPr spcFirstLastPara="1" wrap="square" lIns="91425" tIns="45700" rIns="91425" bIns="45700" anchor="t" anchorCtr="0">
            <a:noAutofit/>
          </a:bodyPr>
          <a:lstStyle/>
          <a:p>
            <a:pPr marL="57150" marR="0" lvl="1" indent="-1270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Preparation of feature vector</a:t>
            </a:r>
            <a:endParaRPr sz="2000" b="0" i="0" u="none" strike="noStrike" cap="none">
              <a:solidFill>
                <a:schemeClr val="dk1"/>
              </a:solidFill>
              <a:latin typeface="Arial"/>
              <a:ea typeface="Arial"/>
              <a:cs typeface="Arial"/>
              <a:sym typeface="Arial"/>
            </a:endParaRPr>
          </a:p>
          <a:p>
            <a:pPr marL="57150" marR="0" lvl="1" indent="-12700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Transforms the data from high-dimensional space to a space of fewer dimensions.</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cxnSp>
        <p:nvCxnSpPr>
          <p:cNvPr id="1061" name="Google Shape;1061;p74"/>
          <p:cNvCxnSpPr/>
          <p:nvPr/>
        </p:nvCxnSpPr>
        <p:spPr>
          <a:xfrm>
            <a:off x="6384886" y="4212870"/>
            <a:ext cx="3921" cy="875557"/>
          </a:xfrm>
          <a:prstGeom prst="straightConnector1">
            <a:avLst/>
          </a:prstGeom>
          <a:noFill/>
          <a:ln w="57150" cap="flat" cmpd="sng">
            <a:solidFill>
              <a:srgbClr val="2E75B5"/>
            </a:solidFill>
            <a:prstDash val="solid"/>
            <a:miter lim="800000"/>
            <a:headEnd type="none" w="sm" len="sm"/>
            <a:tailEnd type="triangle" w="med" len="med"/>
          </a:ln>
        </p:spPr>
      </p:cxnSp>
      <p:graphicFrame>
        <p:nvGraphicFramePr>
          <p:cNvPr id="1062" name="Google Shape;1062;p74"/>
          <p:cNvGraphicFramePr/>
          <p:nvPr/>
        </p:nvGraphicFramePr>
        <p:xfrm>
          <a:off x="1324663" y="2151606"/>
          <a:ext cx="8680825" cy="2038185"/>
        </p:xfrm>
        <a:graphic>
          <a:graphicData uri="http://schemas.openxmlformats.org/drawingml/2006/table">
            <a:tbl>
              <a:tblPr firstRow="1" bandRow="1">
                <a:noFill/>
                <a:tableStyleId>{D362D11F-35E8-4529-B00D-16A6BC6F2920}</a:tableStyleId>
              </a:tblPr>
              <a:tblGrid>
                <a:gridCol w="1443700">
                  <a:extLst>
                    <a:ext uri="{9D8B030D-6E8A-4147-A177-3AD203B41FA5}">
                      <a16:colId xmlns:a16="http://schemas.microsoft.com/office/drawing/2014/main" val="20000"/>
                    </a:ext>
                  </a:extLst>
                </a:gridCol>
                <a:gridCol w="1447425">
                  <a:extLst>
                    <a:ext uri="{9D8B030D-6E8A-4147-A177-3AD203B41FA5}">
                      <a16:colId xmlns:a16="http://schemas.microsoft.com/office/drawing/2014/main" val="20001"/>
                    </a:ext>
                  </a:extLst>
                </a:gridCol>
                <a:gridCol w="1447425">
                  <a:extLst>
                    <a:ext uri="{9D8B030D-6E8A-4147-A177-3AD203B41FA5}">
                      <a16:colId xmlns:a16="http://schemas.microsoft.com/office/drawing/2014/main" val="20002"/>
                    </a:ext>
                  </a:extLst>
                </a:gridCol>
                <a:gridCol w="1447425">
                  <a:extLst>
                    <a:ext uri="{9D8B030D-6E8A-4147-A177-3AD203B41FA5}">
                      <a16:colId xmlns:a16="http://schemas.microsoft.com/office/drawing/2014/main" val="20003"/>
                    </a:ext>
                  </a:extLst>
                </a:gridCol>
                <a:gridCol w="1447425">
                  <a:extLst>
                    <a:ext uri="{9D8B030D-6E8A-4147-A177-3AD203B41FA5}">
                      <a16:colId xmlns:a16="http://schemas.microsoft.com/office/drawing/2014/main" val="20004"/>
                    </a:ext>
                  </a:extLst>
                </a:gridCol>
                <a:gridCol w="1447425">
                  <a:extLst>
                    <a:ext uri="{9D8B030D-6E8A-4147-A177-3AD203B41FA5}">
                      <a16:colId xmlns:a16="http://schemas.microsoft.com/office/drawing/2014/main" val="20005"/>
                    </a:ext>
                  </a:extLst>
                </a:gridCol>
              </a:tblGrid>
              <a:tr h="940875">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extLst>
                  <a:ext uri="{0D108BD9-81ED-4DB2-BD59-A6C34878D82A}">
                    <a16:rowId xmlns:a16="http://schemas.microsoft.com/office/drawing/2014/main" val="10000"/>
                  </a:ext>
                </a:extLst>
              </a:tr>
              <a:tr h="289500">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extLst>
                  <a:ext uri="{0D108BD9-81ED-4DB2-BD59-A6C34878D82A}">
                    <a16:rowId xmlns:a16="http://schemas.microsoft.com/office/drawing/2014/main" val="10001"/>
                  </a:ext>
                </a:extLst>
              </a:tr>
              <a:tr h="289500">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extLst>
                  <a:ext uri="{0D108BD9-81ED-4DB2-BD59-A6C34878D82A}">
                    <a16:rowId xmlns:a16="http://schemas.microsoft.com/office/drawing/2014/main" val="10002"/>
                  </a:ext>
                </a:extLst>
              </a:tr>
              <a:tr h="289500">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extLst>
                  <a:ext uri="{0D108BD9-81ED-4DB2-BD59-A6C34878D82A}">
                    <a16:rowId xmlns:a16="http://schemas.microsoft.com/office/drawing/2014/main" val="10003"/>
                  </a:ext>
                </a:extLst>
              </a:tr>
            </a:tbl>
          </a:graphicData>
        </a:graphic>
      </p:graphicFrame>
      <p:grpSp>
        <p:nvGrpSpPr>
          <p:cNvPr id="1063" name="Google Shape;1063;p74"/>
          <p:cNvGrpSpPr/>
          <p:nvPr/>
        </p:nvGrpSpPr>
        <p:grpSpPr>
          <a:xfrm>
            <a:off x="2999235" y="5059958"/>
            <a:ext cx="5970650" cy="367023"/>
            <a:chOff x="1494159" y="5135837"/>
            <a:chExt cx="3976536" cy="263788"/>
          </a:xfrm>
        </p:grpSpPr>
        <p:sp>
          <p:nvSpPr>
            <p:cNvPr id="1064" name="Google Shape;1064;p74"/>
            <p:cNvSpPr txBox="1"/>
            <p:nvPr/>
          </p:nvSpPr>
          <p:spPr>
            <a:xfrm>
              <a:off x="1494159" y="5156298"/>
              <a:ext cx="574766"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Sweet</a:t>
              </a:r>
              <a:endParaRPr sz="1600" b="1">
                <a:solidFill>
                  <a:schemeClr val="dk1"/>
                </a:solidFill>
                <a:latin typeface="Arial"/>
                <a:ea typeface="Arial"/>
                <a:cs typeface="Arial"/>
                <a:sym typeface="Arial"/>
              </a:endParaRPr>
            </a:p>
          </p:txBody>
        </p:sp>
        <p:sp>
          <p:nvSpPr>
            <p:cNvPr id="1065" name="Google Shape;1065;p74"/>
            <p:cNvSpPr txBox="1"/>
            <p:nvPr/>
          </p:nvSpPr>
          <p:spPr>
            <a:xfrm>
              <a:off x="1856806" y="5135837"/>
              <a:ext cx="705395"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Juicy</a:t>
              </a:r>
              <a:endParaRPr sz="1600" b="1">
                <a:solidFill>
                  <a:schemeClr val="dk1"/>
                </a:solidFill>
                <a:latin typeface="Arial"/>
                <a:ea typeface="Arial"/>
                <a:cs typeface="Arial"/>
                <a:sym typeface="Arial"/>
              </a:endParaRPr>
            </a:p>
          </p:txBody>
        </p:sp>
        <p:sp>
          <p:nvSpPr>
            <p:cNvPr id="1066" name="Google Shape;1066;p74"/>
            <p:cNvSpPr txBox="1"/>
            <p:nvPr/>
          </p:nvSpPr>
          <p:spPr>
            <a:xfrm>
              <a:off x="4765300" y="5139692"/>
              <a:ext cx="705395"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Ripe</a:t>
              </a:r>
              <a:endParaRPr sz="1600" b="1">
                <a:solidFill>
                  <a:schemeClr val="dk1"/>
                </a:solidFill>
                <a:latin typeface="Arial"/>
                <a:ea typeface="Arial"/>
                <a:cs typeface="Arial"/>
                <a:sym typeface="Arial"/>
              </a:endParaRPr>
            </a:p>
          </p:txBody>
        </p:sp>
      </p:grpSp>
      <p:sp>
        <p:nvSpPr>
          <p:cNvPr id="1067" name="Google Shape;1067;p74"/>
          <p:cNvSpPr txBox="1"/>
          <p:nvPr/>
        </p:nvSpPr>
        <p:spPr>
          <a:xfrm>
            <a:off x="6689011" y="4508641"/>
            <a:ext cx="350261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Transforming 5D to 1D</a:t>
            </a:r>
            <a:endParaRPr sz="1800" b="1">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4" name="Google Shape;1074;p75"/>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1075" name="Google Shape;1075;p75"/>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2"/>
              </a:buClr>
              <a:buSzPts val="3600"/>
              <a:buFont typeface="Arial"/>
              <a:buNone/>
            </a:pPr>
            <a:r>
              <a:rPr lang="en-US" sz="3600" b="0" i="0" u="none" strike="noStrike" cap="none">
                <a:solidFill>
                  <a:schemeClr val="dk2"/>
                </a:solidFill>
                <a:latin typeface="Arial"/>
                <a:ea typeface="Arial"/>
                <a:cs typeface="Arial"/>
                <a:sym typeface="Arial"/>
              </a:rPr>
              <a:t>Term 5: Training set</a:t>
            </a:r>
            <a:br>
              <a:rPr lang="en-US" sz="3600" b="0" i="0" u="none" strike="noStrike" cap="none">
                <a:solidFill>
                  <a:schemeClr val="dk2"/>
                </a:solidFill>
                <a:latin typeface="Arial"/>
                <a:ea typeface="Arial"/>
                <a:cs typeface="Arial"/>
                <a:sym typeface="Arial"/>
              </a:rPr>
            </a:br>
            <a:endParaRPr sz="3600" b="0" i="0" u="none" strike="noStrike" cap="none">
              <a:solidFill>
                <a:schemeClr val="dk1"/>
              </a:solidFill>
              <a:latin typeface="Arial"/>
              <a:ea typeface="Arial"/>
              <a:cs typeface="Arial"/>
              <a:sym typeface="Arial"/>
            </a:endParaRPr>
          </a:p>
        </p:txBody>
      </p:sp>
      <p:sp>
        <p:nvSpPr>
          <p:cNvPr id="1076" name="Google Shape;1076;p75"/>
          <p:cNvSpPr/>
          <p:nvPr/>
        </p:nvSpPr>
        <p:spPr>
          <a:xfrm>
            <a:off x="557644" y="1456422"/>
            <a:ext cx="11159075" cy="1015663"/>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Set of data to discover potentially predictive relationships. </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sp>
        <p:nvSpPr>
          <p:cNvPr id="1077" name="Google Shape;1077;p75"/>
          <p:cNvSpPr txBox="1"/>
          <p:nvPr/>
        </p:nvSpPr>
        <p:spPr>
          <a:xfrm>
            <a:off x="5036950" y="2401231"/>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Training Data</a:t>
            </a:r>
            <a:endParaRPr sz="1800" b="1">
              <a:solidFill>
                <a:schemeClr val="dk1"/>
              </a:solidFill>
              <a:latin typeface="Arial"/>
              <a:ea typeface="Arial"/>
              <a:cs typeface="Arial"/>
              <a:sym typeface="Arial"/>
            </a:endParaRPr>
          </a:p>
        </p:txBody>
      </p:sp>
      <p:graphicFrame>
        <p:nvGraphicFramePr>
          <p:cNvPr id="1078" name="Google Shape;1078;p75"/>
          <p:cNvGraphicFramePr/>
          <p:nvPr/>
        </p:nvGraphicFramePr>
        <p:xfrm>
          <a:off x="1160670" y="3144056"/>
          <a:ext cx="10151350" cy="2716125"/>
        </p:xfrm>
        <a:graphic>
          <a:graphicData uri="http://schemas.openxmlformats.org/drawingml/2006/table">
            <a:tbl>
              <a:tblPr firstRow="1" bandRow="1">
                <a:noFill/>
                <a:tableStyleId>{D362D11F-35E8-4529-B00D-16A6BC6F2920}</a:tableStyleId>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tc>
                  <a:txBody>
                    <a:bodyPr/>
                    <a:lstStyle/>
                    <a:p>
                      <a:pPr marL="0" marR="0" lvl="0" indent="0" algn="ctr" rtl="0">
                        <a:spcBef>
                          <a:spcPts val="0"/>
                        </a:spcBef>
                        <a:spcAft>
                          <a:spcPts val="0"/>
                        </a:spcAft>
                        <a:buNone/>
                      </a:pPr>
                      <a:r>
                        <a:rPr lang="en-US" sz="1800"/>
                        <a:t>Taste</a:t>
                      </a:r>
                      <a:endParaRPr sz="1800"/>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5" name="Google Shape;1085;p76"/>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1086" name="Google Shape;1086;p76"/>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2"/>
              </a:buClr>
              <a:buSzPts val="3600"/>
              <a:buFont typeface="Arial"/>
              <a:buNone/>
            </a:pPr>
            <a:r>
              <a:rPr lang="en-US" sz="3600" b="0" i="0" u="none" strike="noStrike" cap="none">
                <a:solidFill>
                  <a:schemeClr val="dk2"/>
                </a:solidFill>
                <a:latin typeface="Arial"/>
                <a:ea typeface="Arial"/>
                <a:cs typeface="Arial"/>
                <a:sym typeface="Arial"/>
              </a:rPr>
              <a:t>Term 6: Test set</a:t>
            </a:r>
            <a:br>
              <a:rPr lang="en-US" sz="3600" b="0" i="0" u="none" strike="noStrike" cap="none">
                <a:solidFill>
                  <a:schemeClr val="dk2"/>
                </a:solidFill>
                <a:latin typeface="Arial"/>
                <a:ea typeface="Arial"/>
                <a:cs typeface="Arial"/>
                <a:sym typeface="Arial"/>
              </a:rPr>
            </a:br>
            <a:endParaRPr sz="3600" b="0" i="0" u="none" strike="noStrike" cap="none">
              <a:solidFill>
                <a:schemeClr val="dk1"/>
              </a:solidFill>
              <a:latin typeface="Arial"/>
              <a:ea typeface="Arial"/>
              <a:cs typeface="Arial"/>
              <a:sym typeface="Arial"/>
            </a:endParaRPr>
          </a:p>
        </p:txBody>
      </p:sp>
      <p:sp>
        <p:nvSpPr>
          <p:cNvPr id="1087" name="Google Shape;1087;p76"/>
          <p:cNvSpPr/>
          <p:nvPr/>
        </p:nvSpPr>
        <p:spPr>
          <a:xfrm>
            <a:off x="557644" y="1358009"/>
            <a:ext cx="11159075" cy="369332"/>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Set of data to validate the predictive relationship</a:t>
            </a:r>
            <a:endParaRPr sz="2000" b="0" i="0" u="none" strike="noStrike" cap="none">
              <a:solidFill>
                <a:schemeClr val="dk1"/>
              </a:solidFill>
              <a:latin typeface="Arial"/>
              <a:ea typeface="Arial"/>
              <a:cs typeface="Arial"/>
              <a:sym typeface="Arial"/>
            </a:endParaRPr>
          </a:p>
        </p:txBody>
      </p:sp>
      <p:graphicFrame>
        <p:nvGraphicFramePr>
          <p:cNvPr id="1088" name="Google Shape;1088;p76"/>
          <p:cNvGraphicFramePr/>
          <p:nvPr/>
        </p:nvGraphicFramePr>
        <p:xfrm>
          <a:off x="1061487" y="3251468"/>
          <a:ext cx="10151350" cy="434575"/>
        </p:xfrm>
        <a:graphic>
          <a:graphicData uri="http://schemas.openxmlformats.org/drawingml/2006/table">
            <a:tbl>
              <a:tblPr firstRow="1" bandRow="1">
                <a:noFill/>
                <a:tableStyleId>{D362D11F-35E8-4529-B00D-16A6BC6F2920}</a:tableStyleId>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434575">
                <a:tc>
                  <a:txBody>
                    <a:bodyPr/>
                    <a:lstStyle/>
                    <a:p>
                      <a:pPr marL="0" marR="0" lvl="0" indent="0" algn="ctr" rtl="0">
                        <a:spcBef>
                          <a:spcPts val="0"/>
                        </a:spcBef>
                        <a:spcAft>
                          <a:spcPts val="0"/>
                        </a:spcAft>
                        <a:buNone/>
                      </a:pPr>
                      <a:r>
                        <a:rPr lang="en-US" sz="1800">
                          <a:latin typeface="Arial"/>
                          <a:ea typeface="Arial"/>
                          <a:cs typeface="Arial"/>
                          <a:sym typeface="Arial"/>
                        </a:rPr>
                        <a:t>Mango 4</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Green</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Big</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Oval</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Foreign</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England</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a:t>
                      </a:r>
                      <a:endParaRPr sz="180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bl>
          </a:graphicData>
        </a:graphic>
      </p:graphicFrame>
      <p:sp>
        <p:nvSpPr>
          <p:cNvPr id="1089" name="Google Shape;1089;p76"/>
          <p:cNvSpPr txBox="1"/>
          <p:nvPr/>
        </p:nvSpPr>
        <p:spPr>
          <a:xfrm>
            <a:off x="5036950" y="2401231"/>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Test Data</a:t>
            </a:r>
            <a:endParaRPr sz="1800" b="1">
              <a:solidFill>
                <a:schemeClr val="dk1"/>
              </a:solidFill>
              <a:latin typeface="Arial"/>
              <a:ea typeface="Arial"/>
              <a:cs typeface="Arial"/>
              <a:sym typeface="Arial"/>
            </a:endParaRPr>
          </a:p>
        </p:txBody>
      </p:sp>
      <p:sp>
        <p:nvSpPr>
          <p:cNvPr id="1090" name="Google Shape;1090;p76"/>
          <p:cNvSpPr/>
          <p:nvPr/>
        </p:nvSpPr>
        <p:spPr>
          <a:xfrm>
            <a:off x="9934414" y="3037668"/>
            <a:ext cx="1069383" cy="867905"/>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091" name="Google Shape;1091;p76"/>
          <p:cNvCxnSpPr>
            <a:stCxn id="1090" idx="2"/>
          </p:cNvCxnSpPr>
          <p:nvPr/>
        </p:nvCxnSpPr>
        <p:spPr>
          <a:xfrm flipH="1">
            <a:off x="9934506" y="3905573"/>
            <a:ext cx="534600" cy="1023000"/>
          </a:xfrm>
          <a:prstGeom prst="straightConnector1">
            <a:avLst/>
          </a:prstGeom>
          <a:noFill/>
          <a:ln w="57150" cap="flat" cmpd="sng">
            <a:solidFill>
              <a:srgbClr val="2E75B5"/>
            </a:solidFill>
            <a:prstDash val="solid"/>
            <a:miter lim="800000"/>
            <a:headEnd type="none" w="sm" len="sm"/>
            <a:tailEnd type="triangle" w="med" len="med"/>
          </a:ln>
        </p:spPr>
      </p:cxnSp>
      <p:sp>
        <p:nvSpPr>
          <p:cNvPr id="1092" name="Google Shape;1092;p76"/>
          <p:cNvSpPr txBox="1"/>
          <p:nvPr/>
        </p:nvSpPr>
        <p:spPr>
          <a:xfrm>
            <a:off x="8565776" y="4928461"/>
            <a:ext cx="264709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Predictions are produced using the model</a:t>
            </a:r>
            <a:endParaRPr sz="1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grpSp>
        <p:nvGrpSpPr>
          <p:cNvPr id="621" name="Google Shape;621;p50"/>
          <p:cNvGrpSpPr/>
          <p:nvPr/>
        </p:nvGrpSpPr>
        <p:grpSpPr>
          <a:xfrm>
            <a:off x="557644" y="486969"/>
            <a:ext cx="11357441" cy="769441"/>
            <a:chOff x="557644" y="486970"/>
            <a:chExt cx="11357441" cy="769441"/>
          </a:xfrm>
        </p:grpSpPr>
        <p:sp>
          <p:nvSpPr>
            <p:cNvPr id="622" name="Google Shape;622;p50"/>
            <p:cNvSpPr txBox="1"/>
            <p:nvPr/>
          </p:nvSpPr>
          <p:spPr>
            <a:xfrm>
              <a:off x="583606" y="486970"/>
              <a:ext cx="9231789"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b="1">
                <a:solidFill>
                  <a:schemeClr val="dk2"/>
                </a:solidFill>
                <a:latin typeface="Montserrat"/>
                <a:ea typeface="Montserrat"/>
                <a:cs typeface="Montserrat"/>
                <a:sym typeface="Montserrat"/>
              </a:endParaRPr>
            </a:p>
          </p:txBody>
        </p:sp>
        <p:sp>
          <p:nvSpPr>
            <p:cNvPr id="625" name="Google Shape;625;p50"/>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37">
                <a:solidFill>
                  <a:schemeClr val="lt1"/>
                </a:solidFill>
                <a:latin typeface="Calibri"/>
                <a:ea typeface="Calibri"/>
                <a:cs typeface="Calibri"/>
                <a:sym typeface="Calibri"/>
              </a:endParaRPr>
            </a:p>
          </p:txBody>
        </p:sp>
      </p:grpSp>
      <p:grpSp>
        <p:nvGrpSpPr>
          <p:cNvPr id="626" name="Google Shape;626;p50"/>
          <p:cNvGrpSpPr/>
          <p:nvPr/>
        </p:nvGrpSpPr>
        <p:grpSpPr>
          <a:xfrm>
            <a:off x="0" y="5607439"/>
            <a:ext cx="64770" cy="1257300"/>
            <a:chOff x="1181105" y="4608196"/>
            <a:chExt cx="64770" cy="1257300"/>
          </a:xfrm>
        </p:grpSpPr>
        <p:sp>
          <p:nvSpPr>
            <p:cNvPr id="627" name="Google Shape;627;p5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28" name="Google Shape;628;p5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29" name="Google Shape;629;p5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0" name="Google Shape;630;p5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631" name="Google Shape;631;p50"/>
          <p:cNvSpPr/>
          <p:nvPr/>
        </p:nvSpPr>
        <p:spPr>
          <a:xfrm>
            <a:off x="584200" y="487363"/>
            <a:ext cx="6495026" cy="111722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Analogy to Machine learning</a:t>
            </a:r>
            <a:endParaRPr sz="3600">
              <a:solidFill>
                <a:schemeClr val="dk2"/>
              </a:solidFill>
              <a:latin typeface="Arial"/>
              <a:ea typeface="Arial"/>
              <a:cs typeface="Arial"/>
              <a:sym typeface="Arial"/>
            </a:endParaRPr>
          </a:p>
          <a:p>
            <a:pPr marL="0" marR="0" lvl="0" indent="0" algn="l" rtl="0">
              <a:spcBef>
                <a:spcPts val="0"/>
              </a:spcBef>
              <a:spcAft>
                <a:spcPts val="0"/>
              </a:spcAft>
              <a:buNone/>
            </a:pPr>
            <a:endParaRPr sz="3600">
              <a:solidFill>
                <a:schemeClr val="dk2"/>
              </a:solidFill>
              <a:latin typeface="Arial"/>
              <a:ea typeface="Arial"/>
              <a:cs typeface="Arial"/>
              <a:sym typeface="Arial"/>
            </a:endParaRPr>
          </a:p>
        </p:txBody>
      </p:sp>
      <p:sp>
        <p:nvSpPr>
          <p:cNvPr id="632" name="Google Shape;632;p50" descr="Main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3" name="Google Shape;633;p50" descr="Main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4" name="Google Shape;634;p50" descr="Main image"/>
          <p:cNvSpPr/>
          <p:nvPr/>
        </p:nvSpPr>
        <p:spPr>
          <a:xfrm>
            <a:off x="7086764" y="2679881"/>
            <a:ext cx="495265" cy="49526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35" name="Google Shape;635;p50"/>
          <p:cNvPicPr preferRelativeResize="0"/>
          <p:nvPr/>
        </p:nvPicPr>
        <p:blipFill rotWithShape="1">
          <a:blip r:embed="rId3">
            <a:alphaModFix/>
          </a:blip>
          <a:srcRect/>
          <a:stretch/>
        </p:blipFill>
        <p:spPr>
          <a:xfrm>
            <a:off x="1013585" y="2897293"/>
            <a:ext cx="2019300" cy="3171825"/>
          </a:xfrm>
          <a:prstGeom prst="rect">
            <a:avLst/>
          </a:prstGeom>
          <a:noFill/>
          <a:ln>
            <a:noFill/>
          </a:ln>
        </p:spPr>
      </p:pic>
      <p:pic>
        <p:nvPicPr>
          <p:cNvPr id="636" name="Google Shape;636;p50"/>
          <p:cNvPicPr preferRelativeResize="0"/>
          <p:nvPr/>
        </p:nvPicPr>
        <p:blipFill rotWithShape="1">
          <a:blip r:embed="rId4">
            <a:alphaModFix/>
          </a:blip>
          <a:srcRect/>
          <a:stretch/>
        </p:blipFill>
        <p:spPr>
          <a:xfrm>
            <a:off x="5856158" y="4519908"/>
            <a:ext cx="1555699" cy="1140846"/>
          </a:xfrm>
          <a:prstGeom prst="roundRect">
            <a:avLst>
              <a:gd name="adj" fmla="val 8594"/>
            </a:avLst>
          </a:prstGeom>
          <a:solidFill>
            <a:srgbClr val="ECECEC"/>
          </a:solidFill>
          <a:ln>
            <a:noFill/>
          </a:ln>
          <a:effectLst>
            <a:reflection stA="38000" endPos="28000" dist="5000" dir="5400000" sy="-100000" algn="bl" rotWithShape="0"/>
          </a:effectLst>
        </p:spPr>
      </p:pic>
      <p:pic>
        <p:nvPicPr>
          <p:cNvPr id="637" name="Google Shape;637;p50"/>
          <p:cNvPicPr preferRelativeResize="0"/>
          <p:nvPr/>
        </p:nvPicPr>
        <p:blipFill rotWithShape="1">
          <a:blip r:embed="rId5">
            <a:alphaModFix/>
          </a:blip>
          <a:srcRect/>
          <a:stretch/>
        </p:blipFill>
        <p:spPr>
          <a:xfrm>
            <a:off x="3925318" y="4466593"/>
            <a:ext cx="1135290" cy="1384120"/>
          </a:xfrm>
          <a:prstGeom prst="roundRect">
            <a:avLst>
              <a:gd name="adj" fmla="val 8594"/>
            </a:avLst>
          </a:prstGeom>
          <a:solidFill>
            <a:srgbClr val="ECECEC"/>
          </a:solidFill>
          <a:ln>
            <a:noFill/>
          </a:ln>
          <a:effectLst>
            <a:reflection stA="38000" endPos="28000" dist="5000" dir="5400000" sy="-100000" algn="bl" rotWithShape="0"/>
          </a:effectLst>
        </p:spPr>
      </p:pic>
      <p:pic>
        <p:nvPicPr>
          <p:cNvPr id="638" name="Google Shape;638;p50" descr="Image result for chess board box"/>
          <p:cNvPicPr preferRelativeResize="0"/>
          <p:nvPr/>
        </p:nvPicPr>
        <p:blipFill rotWithShape="1">
          <a:blip r:embed="rId6">
            <a:alphaModFix/>
          </a:blip>
          <a:srcRect/>
          <a:stretch/>
        </p:blipFill>
        <p:spPr>
          <a:xfrm>
            <a:off x="4302643" y="2852321"/>
            <a:ext cx="2664266" cy="1498650"/>
          </a:xfrm>
          <a:prstGeom prst="roundRect">
            <a:avLst>
              <a:gd name="adj" fmla="val 8594"/>
            </a:avLst>
          </a:prstGeom>
          <a:solidFill>
            <a:srgbClr val="ECECEC"/>
          </a:solidFill>
          <a:ln>
            <a:noFill/>
          </a:ln>
          <a:effectLst>
            <a:reflection stA="38000" endPos="28000" dist="5000" dir="5400000" sy="-100000" algn="bl" rotWithShape="0"/>
          </a:effectLst>
        </p:spPr>
      </p:pic>
      <p:pic>
        <p:nvPicPr>
          <p:cNvPr id="639" name="Google Shape;639;p50" descr="Image result for robot clipart"/>
          <p:cNvPicPr preferRelativeResize="0"/>
          <p:nvPr/>
        </p:nvPicPr>
        <p:blipFill rotWithShape="1">
          <a:blip r:embed="rId7">
            <a:alphaModFix/>
          </a:blip>
          <a:srcRect/>
          <a:stretch/>
        </p:blipFill>
        <p:spPr>
          <a:xfrm>
            <a:off x="8183541" y="2913908"/>
            <a:ext cx="2662661" cy="3138597"/>
          </a:xfrm>
          <a:prstGeom prst="rect">
            <a:avLst/>
          </a:prstGeom>
          <a:noFill/>
          <a:ln>
            <a:noFill/>
          </a:ln>
        </p:spPr>
      </p:pic>
      <p:sp>
        <p:nvSpPr>
          <p:cNvPr id="640" name="Google Shape;640;p50"/>
          <p:cNvSpPr/>
          <p:nvPr/>
        </p:nvSpPr>
        <p:spPr>
          <a:xfrm>
            <a:off x="2313232" y="1497902"/>
            <a:ext cx="3040385" cy="1441362"/>
          </a:xfrm>
          <a:prstGeom prst="cloudCallout">
            <a:avLst>
              <a:gd name="adj1" fmla="val -20833"/>
              <a:gd name="adj2" fmla="val 62500"/>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Hey, take this chessboard, Rule book and 100 best games.</a:t>
            </a:r>
            <a:endParaRPr sz="1800">
              <a:solidFill>
                <a:schemeClr val="dk1"/>
              </a:solidFill>
              <a:latin typeface="Calibri"/>
              <a:ea typeface="Calibri"/>
              <a:cs typeface="Calibri"/>
              <a:sym typeface="Calibri"/>
            </a:endParaRPr>
          </a:p>
        </p:txBody>
      </p:sp>
      <p:sp>
        <p:nvSpPr>
          <p:cNvPr id="641" name="Google Shape;641;p50"/>
          <p:cNvSpPr/>
          <p:nvPr/>
        </p:nvSpPr>
        <p:spPr>
          <a:xfrm>
            <a:off x="9428956" y="1537792"/>
            <a:ext cx="2486129" cy="1006436"/>
          </a:xfrm>
          <a:prstGeom prst="cloudCallout">
            <a:avLst>
              <a:gd name="adj1" fmla="val -20833"/>
              <a:gd name="adj2" fmla="val 62500"/>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Task: To learn to play chess</a:t>
            </a:r>
            <a:endParaRPr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9" name="Google Shape;1099;p77"/>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1100" name="Google Shape;1100;p77"/>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2"/>
              </a:buClr>
              <a:buSzPts val="3600"/>
              <a:buFont typeface="Arial"/>
              <a:buNone/>
            </a:pPr>
            <a:r>
              <a:rPr lang="en-US" sz="3600" b="0" i="0" u="none" strike="noStrike" cap="none">
                <a:solidFill>
                  <a:schemeClr val="dk2"/>
                </a:solidFill>
                <a:latin typeface="Arial"/>
                <a:ea typeface="Arial"/>
                <a:cs typeface="Arial"/>
                <a:sym typeface="Arial"/>
              </a:rPr>
              <a:t>Term 7: Scoring</a:t>
            </a:r>
            <a:br>
              <a:rPr lang="en-US" sz="3600" b="0" i="0" u="none" strike="noStrike" cap="none">
                <a:solidFill>
                  <a:schemeClr val="dk2"/>
                </a:solidFill>
                <a:latin typeface="Arial"/>
                <a:ea typeface="Arial"/>
                <a:cs typeface="Arial"/>
                <a:sym typeface="Arial"/>
              </a:rPr>
            </a:br>
            <a:endParaRPr sz="3600" b="0" i="0" u="none" strike="noStrike" cap="none">
              <a:solidFill>
                <a:schemeClr val="dk1"/>
              </a:solidFill>
              <a:latin typeface="Arial"/>
              <a:ea typeface="Arial"/>
              <a:cs typeface="Arial"/>
              <a:sym typeface="Arial"/>
            </a:endParaRPr>
          </a:p>
        </p:txBody>
      </p:sp>
      <p:sp>
        <p:nvSpPr>
          <p:cNvPr id="1101" name="Google Shape;1101;p77"/>
          <p:cNvSpPr/>
          <p:nvPr/>
        </p:nvSpPr>
        <p:spPr>
          <a:xfrm>
            <a:off x="557644" y="1358009"/>
            <a:ext cx="11159075" cy="1015663"/>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Evaluating the performance of a machine learning based on any statistical metric.</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pic>
        <p:nvPicPr>
          <p:cNvPr id="1102" name="Google Shape;1102;p77" descr="Image result for accuracy"/>
          <p:cNvPicPr preferRelativeResize="0"/>
          <p:nvPr/>
        </p:nvPicPr>
        <p:blipFill rotWithShape="1">
          <a:blip r:embed="rId3">
            <a:alphaModFix/>
          </a:blip>
          <a:srcRect/>
          <a:stretch/>
        </p:blipFill>
        <p:spPr>
          <a:xfrm>
            <a:off x="4066982" y="2329809"/>
            <a:ext cx="4736056" cy="3552044"/>
          </a:xfrm>
          <a:prstGeom prst="rect">
            <a:avLst/>
          </a:prstGeom>
          <a:noFill/>
          <a:ln>
            <a:noFill/>
          </a:ln>
        </p:spPr>
      </p:pic>
      <p:sp>
        <p:nvSpPr>
          <p:cNvPr id="1103" name="Google Shape;1103;p77"/>
          <p:cNvSpPr txBox="1"/>
          <p:nvPr/>
        </p:nvSpPr>
        <p:spPr>
          <a:xfrm>
            <a:off x="4758702" y="6028841"/>
            <a:ext cx="275695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Accuracy</a:t>
            </a:r>
            <a:endParaRPr sz="1800" b="1">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grpSp>
        <p:nvGrpSpPr>
          <p:cNvPr id="1109" name="Google Shape;1109;p78"/>
          <p:cNvGrpSpPr/>
          <p:nvPr/>
        </p:nvGrpSpPr>
        <p:grpSpPr>
          <a:xfrm>
            <a:off x="557644" y="295693"/>
            <a:ext cx="11357441" cy="913045"/>
            <a:chOff x="557644" y="281625"/>
            <a:chExt cx="11357441" cy="913045"/>
          </a:xfrm>
        </p:grpSpPr>
        <p:sp>
          <p:nvSpPr>
            <p:cNvPr id="1110" name="Google Shape;1110;p78"/>
            <p:cNvSpPr txBox="1"/>
            <p:nvPr/>
          </p:nvSpPr>
          <p:spPr>
            <a:xfrm>
              <a:off x="5943249" y="281625"/>
              <a:ext cx="184731" cy="2616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100">
                <a:solidFill>
                  <a:schemeClr val="dk1"/>
                </a:solidFill>
                <a:latin typeface="Raleway"/>
                <a:ea typeface="Raleway"/>
                <a:cs typeface="Raleway"/>
                <a:sym typeface="Raleway"/>
              </a:endParaRPr>
            </a:p>
          </p:txBody>
        </p:sp>
        <p:sp>
          <p:nvSpPr>
            <p:cNvPr id="1113" name="Google Shape;1113;p78"/>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37">
                <a:solidFill>
                  <a:schemeClr val="lt1"/>
                </a:solidFill>
                <a:latin typeface="Calibri"/>
                <a:ea typeface="Calibri"/>
                <a:cs typeface="Calibri"/>
                <a:sym typeface="Calibri"/>
              </a:endParaRPr>
            </a:p>
          </p:txBody>
        </p:sp>
      </p:grpSp>
      <p:grpSp>
        <p:nvGrpSpPr>
          <p:cNvPr id="1114" name="Google Shape;1114;p78"/>
          <p:cNvGrpSpPr/>
          <p:nvPr/>
        </p:nvGrpSpPr>
        <p:grpSpPr>
          <a:xfrm>
            <a:off x="0" y="5607439"/>
            <a:ext cx="64770" cy="1257300"/>
            <a:chOff x="1181105" y="4608196"/>
            <a:chExt cx="64770" cy="1257300"/>
          </a:xfrm>
        </p:grpSpPr>
        <p:sp>
          <p:nvSpPr>
            <p:cNvPr id="1115" name="Google Shape;1115;p78"/>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16" name="Google Shape;1116;p78"/>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17" name="Google Shape;1117;p78"/>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18" name="Google Shape;1118;p78"/>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119" name="Google Shape;1119;p78"/>
          <p:cNvSpPr txBox="1">
            <a:spLocks noGrp="1"/>
          </p:cNvSpPr>
          <p:nvPr>
            <p:ph type="title"/>
          </p:nvPr>
        </p:nvSpPr>
        <p:spPr>
          <a:xfrm>
            <a:off x="557644" y="247759"/>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2"/>
              </a:buClr>
              <a:buSzPts val="3600"/>
              <a:buFont typeface="Montserrat"/>
              <a:buNone/>
            </a:pPr>
            <a:r>
              <a:rPr lang="en-US" sz="3600" b="0" i="0" u="none" strike="noStrike" cap="none">
                <a:solidFill>
                  <a:schemeClr val="dk2"/>
                </a:solidFill>
                <a:latin typeface="Montserrat"/>
                <a:ea typeface="Montserrat"/>
                <a:cs typeface="Montserrat"/>
                <a:sym typeface="Montserrat"/>
              </a:rPr>
              <a:t>General Machine Learning process flow</a:t>
            </a:r>
            <a:endParaRPr sz="3600" b="0" i="0" u="none" strike="noStrike" cap="none">
              <a:solidFill>
                <a:schemeClr val="dk2"/>
              </a:solidFill>
              <a:latin typeface="Montserrat"/>
              <a:ea typeface="Montserrat"/>
              <a:cs typeface="Montserrat"/>
              <a:sym typeface="Montserrat"/>
            </a:endParaRPr>
          </a:p>
        </p:txBody>
      </p:sp>
      <p:cxnSp>
        <p:nvCxnSpPr>
          <p:cNvPr id="1120" name="Google Shape;1120;p78"/>
          <p:cNvCxnSpPr/>
          <p:nvPr/>
        </p:nvCxnSpPr>
        <p:spPr>
          <a:xfrm rot="10800000" flipH="1">
            <a:off x="2228171" y="4103614"/>
            <a:ext cx="774009" cy="22186"/>
          </a:xfrm>
          <a:prstGeom prst="straightConnector1">
            <a:avLst/>
          </a:prstGeom>
          <a:noFill/>
          <a:ln w="57150" cap="flat" cmpd="sng">
            <a:solidFill>
              <a:srgbClr val="A5A5A5"/>
            </a:solidFill>
            <a:prstDash val="solid"/>
            <a:miter lim="800000"/>
            <a:headEnd type="none" w="sm" len="sm"/>
            <a:tailEnd type="none" w="sm" len="sm"/>
          </a:ln>
        </p:spPr>
      </p:cxnSp>
      <p:cxnSp>
        <p:nvCxnSpPr>
          <p:cNvPr id="1121" name="Google Shape;1121;p78"/>
          <p:cNvCxnSpPr/>
          <p:nvPr/>
        </p:nvCxnSpPr>
        <p:spPr>
          <a:xfrm rot="10800000">
            <a:off x="3002180" y="3358055"/>
            <a:ext cx="0" cy="656214"/>
          </a:xfrm>
          <a:prstGeom prst="straightConnector1">
            <a:avLst/>
          </a:prstGeom>
          <a:noFill/>
          <a:ln w="57150" cap="flat" cmpd="sng">
            <a:solidFill>
              <a:srgbClr val="A5A5A5"/>
            </a:solidFill>
            <a:prstDash val="solid"/>
            <a:miter lim="800000"/>
            <a:headEnd type="none" w="sm" len="sm"/>
            <a:tailEnd type="none" w="sm" len="sm"/>
          </a:ln>
        </p:spPr>
      </p:cxnSp>
      <p:cxnSp>
        <p:nvCxnSpPr>
          <p:cNvPr id="1122" name="Google Shape;1122;p78"/>
          <p:cNvCxnSpPr/>
          <p:nvPr/>
        </p:nvCxnSpPr>
        <p:spPr>
          <a:xfrm rot="10800000">
            <a:off x="3002180" y="3891649"/>
            <a:ext cx="0" cy="1056182"/>
          </a:xfrm>
          <a:prstGeom prst="straightConnector1">
            <a:avLst/>
          </a:prstGeom>
          <a:noFill/>
          <a:ln w="57150" cap="flat" cmpd="sng">
            <a:solidFill>
              <a:srgbClr val="A5A5A5"/>
            </a:solidFill>
            <a:prstDash val="solid"/>
            <a:miter lim="800000"/>
            <a:headEnd type="none" w="sm" len="sm"/>
            <a:tailEnd type="none" w="sm" len="sm"/>
          </a:ln>
        </p:spPr>
      </p:cxnSp>
      <p:cxnSp>
        <p:nvCxnSpPr>
          <p:cNvPr id="1123" name="Google Shape;1123;p78"/>
          <p:cNvCxnSpPr/>
          <p:nvPr/>
        </p:nvCxnSpPr>
        <p:spPr>
          <a:xfrm rot="10800000">
            <a:off x="2992287" y="3372403"/>
            <a:ext cx="875434" cy="0"/>
          </a:xfrm>
          <a:prstGeom prst="straightConnector1">
            <a:avLst/>
          </a:prstGeom>
          <a:noFill/>
          <a:ln w="57150" cap="flat" cmpd="sng">
            <a:solidFill>
              <a:srgbClr val="A5A5A5"/>
            </a:solidFill>
            <a:prstDash val="solid"/>
            <a:miter lim="800000"/>
            <a:headEnd type="none" w="sm" len="sm"/>
            <a:tailEnd type="none" w="sm" len="sm"/>
          </a:ln>
        </p:spPr>
      </p:cxnSp>
      <p:cxnSp>
        <p:nvCxnSpPr>
          <p:cNvPr id="1124" name="Google Shape;1124;p78"/>
          <p:cNvCxnSpPr/>
          <p:nvPr/>
        </p:nvCxnSpPr>
        <p:spPr>
          <a:xfrm>
            <a:off x="2992287" y="4919134"/>
            <a:ext cx="903648" cy="0"/>
          </a:xfrm>
          <a:prstGeom prst="straightConnector1">
            <a:avLst/>
          </a:prstGeom>
          <a:noFill/>
          <a:ln w="57150" cap="flat" cmpd="sng">
            <a:solidFill>
              <a:srgbClr val="A5A5A5"/>
            </a:solidFill>
            <a:prstDash val="solid"/>
            <a:miter lim="800000"/>
            <a:headEnd type="none" w="sm" len="sm"/>
            <a:tailEnd type="none" w="sm" len="sm"/>
          </a:ln>
        </p:spPr>
      </p:cxnSp>
      <p:cxnSp>
        <p:nvCxnSpPr>
          <p:cNvPr id="1125" name="Google Shape;1125;p78"/>
          <p:cNvCxnSpPr/>
          <p:nvPr/>
        </p:nvCxnSpPr>
        <p:spPr>
          <a:xfrm>
            <a:off x="3067000" y="3378358"/>
            <a:ext cx="828935" cy="0"/>
          </a:xfrm>
          <a:prstGeom prst="straightConnector1">
            <a:avLst/>
          </a:prstGeom>
          <a:noFill/>
          <a:ln w="57150" cap="flat" cmpd="sng">
            <a:solidFill>
              <a:srgbClr val="A5A5A5"/>
            </a:solidFill>
            <a:prstDash val="solid"/>
            <a:miter lim="800000"/>
            <a:headEnd type="none" w="sm" len="sm"/>
            <a:tailEnd type="triangle" w="med" len="med"/>
          </a:ln>
        </p:spPr>
      </p:cxnSp>
      <p:cxnSp>
        <p:nvCxnSpPr>
          <p:cNvPr id="1126" name="Google Shape;1126;p78"/>
          <p:cNvCxnSpPr>
            <a:endCxn id="1127" idx="1"/>
          </p:cNvCxnSpPr>
          <p:nvPr/>
        </p:nvCxnSpPr>
        <p:spPr>
          <a:xfrm rot="10800000" flipH="1">
            <a:off x="3096701" y="4911963"/>
            <a:ext cx="4923000" cy="9000"/>
          </a:xfrm>
          <a:prstGeom prst="straightConnector1">
            <a:avLst/>
          </a:prstGeom>
          <a:noFill/>
          <a:ln w="57150" cap="flat" cmpd="sng">
            <a:solidFill>
              <a:srgbClr val="A5A5A5"/>
            </a:solidFill>
            <a:prstDash val="solid"/>
            <a:miter lim="800000"/>
            <a:headEnd type="none" w="sm" len="sm"/>
            <a:tailEnd type="triangle" w="med" len="med"/>
          </a:ln>
        </p:spPr>
      </p:cxnSp>
      <p:pic>
        <p:nvPicPr>
          <p:cNvPr id="1128" name="Google Shape;1128;p78" descr="Image result for data icon"/>
          <p:cNvPicPr preferRelativeResize="0"/>
          <p:nvPr/>
        </p:nvPicPr>
        <p:blipFill rotWithShape="1">
          <a:blip r:embed="rId3">
            <a:alphaModFix/>
          </a:blip>
          <a:srcRect/>
          <a:stretch/>
        </p:blipFill>
        <p:spPr>
          <a:xfrm>
            <a:off x="379302" y="3142469"/>
            <a:ext cx="1966658" cy="1966659"/>
          </a:xfrm>
          <a:prstGeom prst="rect">
            <a:avLst/>
          </a:prstGeom>
          <a:noFill/>
          <a:ln>
            <a:noFill/>
          </a:ln>
        </p:spPr>
      </p:pic>
      <p:pic>
        <p:nvPicPr>
          <p:cNvPr id="1129" name="Google Shape;1129;p78" descr="Related image"/>
          <p:cNvPicPr preferRelativeResize="0"/>
          <p:nvPr/>
        </p:nvPicPr>
        <p:blipFill rotWithShape="1">
          <a:blip r:embed="rId4">
            <a:alphaModFix/>
          </a:blip>
          <a:srcRect/>
          <a:stretch/>
        </p:blipFill>
        <p:spPr>
          <a:xfrm>
            <a:off x="3932540" y="2604921"/>
            <a:ext cx="1475032" cy="1233035"/>
          </a:xfrm>
          <a:prstGeom prst="rect">
            <a:avLst/>
          </a:prstGeom>
          <a:noFill/>
          <a:ln>
            <a:noFill/>
          </a:ln>
        </p:spPr>
      </p:pic>
      <p:sp>
        <p:nvSpPr>
          <p:cNvPr id="1130" name="Google Shape;1130;p78"/>
          <p:cNvSpPr txBox="1"/>
          <p:nvPr/>
        </p:nvSpPr>
        <p:spPr>
          <a:xfrm>
            <a:off x="977462" y="2380593"/>
            <a:ext cx="1119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Data</a:t>
            </a:r>
            <a:endParaRPr sz="1600" b="1">
              <a:solidFill>
                <a:schemeClr val="dk1"/>
              </a:solidFill>
              <a:latin typeface="Arial"/>
              <a:ea typeface="Arial"/>
              <a:cs typeface="Arial"/>
              <a:sym typeface="Arial"/>
            </a:endParaRPr>
          </a:p>
        </p:txBody>
      </p:sp>
      <p:sp>
        <p:nvSpPr>
          <p:cNvPr id="1131" name="Google Shape;1131;p78"/>
          <p:cNvSpPr txBox="1"/>
          <p:nvPr/>
        </p:nvSpPr>
        <p:spPr>
          <a:xfrm>
            <a:off x="4143363" y="1925523"/>
            <a:ext cx="1119352"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Training</a:t>
            </a:r>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Data</a:t>
            </a:r>
            <a:endParaRPr sz="1600" b="1">
              <a:solidFill>
                <a:schemeClr val="dk1"/>
              </a:solidFill>
              <a:latin typeface="Arial"/>
              <a:ea typeface="Arial"/>
              <a:cs typeface="Arial"/>
              <a:sym typeface="Arial"/>
            </a:endParaRPr>
          </a:p>
        </p:txBody>
      </p:sp>
      <p:sp>
        <p:nvSpPr>
          <p:cNvPr id="1132" name="Google Shape;1132;p78"/>
          <p:cNvSpPr txBox="1"/>
          <p:nvPr/>
        </p:nvSpPr>
        <p:spPr>
          <a:xfrm>
            <a:off x="11287251" y="9658430"/>
            <a:ext cx="60478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Test Data</a:t>
            </a:r>
            <a:endParaRPr sz="1800">
              <a:solidFill>
                <a:schemeClr val="dk1"/>
              </a:solidFill>
              <a:latin typeface="Calibri"/>
              <a:ea typeface="Calibri"/>
              <a:cs typeface="Calibri"/>
              <a:sym typeface="Calibri"/>
            </a:endParaRPr>
          </a:p>
        </p:txBody>
      </p:sp>
      <p:sp>
        <p:nvSpPr>
          <p:cNvPr id="1133" name="Google Shape;1133;p78"/>
          <p:cNvSpPr txBox="1"/>
          <p:nvPr/>
        </p:nvSpPr>
        <p:spPr>
          <a:xfrm>
            <a:off x="8955214" y="10184686"/>
            <a:ext cx="60478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Test Data</a:t>
            </a:r>
            <a:endParaRPr sz="1800">
              <a:solidFill>
                <a:schemeClr val="dk1"/>
              </a:solidFill>
              <a:latin typeface="Calibri"/>
              <a:ea typeface="Calibri"/>
              <a:cs typeface="Calibri"/>
              <a:sym typeface="Calibri"/>
            </a:endParaRPr>
          </a:p>
        </p:txBody>
      </p:sp>
      <p:pic>
        <p:nvPicPr>
          <p:cNvPr id="1127" name="Google Shape;1127;p78" descr="Image result for test data icon"/>
          <p:cNvPicPr preferRelativeResize="0"/>
          <p:nvPr/>
        </p:nvPicPr>
        <p:blipFill rotWithShape="1">
          <a:blip r:embed="rId5">
            <a:alphaModFix/>
          </a:blip>
          <a:srcRect/>
          <a:stretch/>
        </p:blipFill>
        <p:spPr>
          <a:xfrm>
            <a:off x="8019701" y="4190610"/>
            <a:ext cx="1442706" cy="1442706"/>
          </a:xfrm>
          <a:prstGeom prst="rect">
            <a:avLst/>
          </a:prstGeom>
          <a:noFill/>
          <a:ln>
            <a:noFill/>
          </a:ln>
        </p:spPr>
      </p:pic>
      <p:sp>
        <p:nvSpPr>
          <p:cNvPr id="1134" name="Google Shape;1134;p78"/>
          <p:cNvSpPr txBox="1"/>
          <p:nvPr/>
        </p:nvSpPr>
        <p:spPr>
          <a:xfrm>
            <a:off x="8138253" y="5777303"/>
            <a:ext cx="111935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Test Data</a:t>
            </a:r>
            <a:endParaRPr sz="1600" b="1">
              <a:solidFill>
                <a:schemeClr val="dk1"/>
              </a:solidFill>
              <a:latin typeface="Arial"/>
              <a:ea typeface="Arial"/>
              <a:cs typeface="Arial"/>
              <a:sym typeface="Arial"/>
            </a:endParaRPr>
          </a:p>
        </p:txBody>
      </p:sp>
      <p:pic>
        <p:nvPicPr>
          <p:cNvPr id="1135" name="Google Shape;1135;p78" descr="Image result for learning algorithm icon"/>
          <p:cNvPicPr preferRelativeResize="0"/>
          <p:nvPr/>
        </p:nvPicPr>
        <p:blipFill rotWithShape="1">
          <a:blip r:embed="rId6">
            <a:alphaModFix/>
          </a:blip>
          <a:srcRect/>
          <a:stretch/>
        </p:blipFill>
        <p:spPr>
          <a:xfrm>
            <a:off x="6176446" y="2460703"/>
            <a:ext cx="1233047" cy="1233047"/>
          </a:xfrm>
          <a:prstGeom prst="rect">
            <a:avLst/>
          </a:prstGeom>
          <a:noFill/>
          <a:ln>
            <a:noFill/>
          </a:ln>
        </p:spPr>
      </p:pic>
      <p:cxnSp>
        <p:nvCxnSpPr>
          <p:cNvPr id="1136" name="Google Shape;1136;p78"/>
          <p:cNvCxnSpPr/>
          <p:nvPr/>
        </p:nvCxnSpPr>
        <p:spPr>
          <a:xfrm rot="10800000" flipH="1">
            <a:off x="5376040" y="3079544"/>
            <a:ext cx="873199" cy="1"/>
          </a:xfrm>
          <a:prstGeom prst="straightConnector1">
            <a:avLst/>
          </a:prstGeom>
          <a:noFill/>
          <a:ln w="57150" cap="flat" cmpd="sng">
            <a:solidFill>
              <a:srgbClr val="A5A5A5"/>
            </a:solidFill>
            <a:prstDash val="solid"/>
            <a:miter lim="800000"/>
            <a:headEnd type="none" w="sm" len="sm"/>
            <a:tailEnd type="triangle" w="med" len="med"/>
          </a:ln>
        </p:spPr>
      </p:cxnSp>
      <p:pic>
        <p:nvPicPr>
          <p:cNvPr id="1137" name="Google Shape;1137;p78" descr="Image result for machine learning model icon"/>
          <p:cNvPicPr preferRelativeResize="0"/>
          <p:nvPr/>
        </p:nvPicPr>
        <p:blipFill rotWithShape="1">
          <a:blip r:embed="rId7">
            <a:alphaModFix/>
          </a:blip>
          <a:srcRect/>
          <a:stretch/>
        </p:blipFill>
        <p:spPr>
          <a:xfrm>
            <a:off x="8117603" y="2469248"/>
            <a:ext cx="1246903" cy="1246903"/>
          </a:xfrm>
          <a:prstGeom prst="rect">
            <a:avLst/>
          </a:prstGeom>
          <a:noFill/>
          <a:ln>
            <a:noFill/>
          </a:ln>
        </p:spPr>
      </p:pic>
      <p:cxnSp>
        <p:nvCxnSpPr>
          <p:cNvPr id="1138" name="Google Shape;1138;p78"/>
          <p:cNvCxnSpPr/>
          <p:nvPr/>
        </p:nvCxnSpPr>
        <p:spPr>
          <a:xfrm>
            <a:off x="7295078" y="3058809"/>
            <a:ext cx="836416" cy="9209"/>
          </a:xfrm>
          <a:prstGeom prst="straightConnector1">
            <a:avLst/>
          </a:prstGeom>
          <a:noFill/>
          <a:ln w="57150" cap="flat" cmpd="sng">
            <a:solidFill>
              <a:srgbClr val="A5A5A5"/>
            </a:solidFill>
            <a:prstDash val="solid"/>
            <a:miter lim="800000"/>
            <a:headEnd type="none" w="sm" len="sm"/>
            <a:tailEnd type="triangle" w="med" len="med"/>
          </a:ln>
        </p:spPr>
      </p:cxnSp>
      <p:sp>
        <p:nvSpPr>
          <p:cNvPr id="1139" name="Google Shape;1139;p78"/>
          <p:cNvSpPr txBox="1"/>
          <p:nvPr/>
        </p:nvSpPr>
        <p:spPr>
          <a:xfrm>
            <a:off x="6183377" y="1784231"/>
            <a:ext cx="1270743"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Learning Algorithm</a:t>
            </a:r>
            <a:endParaRPr sz="1600" b="1">
              <a:solidFill>
                <a:schemeClr val="dk1"/>
              </a:solidFill>
              <a:latin typeface="Arial"/>
              <a:ea typeface="Arial"/>
              <a:cs typeface="Arial"/>
              <a:sym typeface="Arial"/>
            </a:endParaRPr>
          </a:p>
        </p:txBody>
      </p:sp>
      <p:sp>
        <p:nvSpPr>
          <p:cNvPr id="1140" name="Google Shape;1140;p78"/>
          <p:cNvSpPr txBox="1"/>
          <p:nvPr/>
        </p:nvSpPr>
        <p:spPr>
          <a:xfrm>
            <a:off x="7683899" y="1992898"/>
            <a:ext cx="2207617"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Produce a Model</a:t>
            </a:r>
            <a:endParaRPr sz="1600" b="1">
              <a:solidFill>
                <a:schemeClr val="dk1"/>
              </a:solidFill>
              <a:latin typeface="Arial"/>
              <a:ea typeface="Arial"/>
              <a:cs typeface="Arial"/>
              <a:sym typeface="Arial"/>
            </a:endParaRPr>
          </a:p>
        </p:txBody>
      </p:sp>
      <p:cxnSp>
        <p:nvCxnSpPr>
          <p:cNvPr id="1141" name="Google Shape;1141;p78"/>
          <p:cNvCxnSpPr>
            <a:stCxn id="1137" idx="2"/>
            <a:endCxn id="1127" idx="0"/>
          </p:cNvCxnSpPr>
          <p:nvPr/>
        </p:nvCxnSpPr>
        <p:spPr>
          <a:xfrm>
            <a:off x="8741055" y="3716151"/>
            <a:ext cx="0" cy="474600"/>
          </a:xfrm>
          <a:prstGeom prst="straightConnector1">
            <a:avLst/>
          </a:prstGeom>
          <a:noFill/>
          <a:ln w="57150" cap="flat" cmpd="sng">
            <a:solidFill>
              <a:srgbClr val="A5A5A5"/>
            </a:solidFill>
            <a:prstDash val="solid"/>
            <a:miter lim="800000"/>
            <a:headEnd type="none" w="sm" len="sm"/>
            <a:tailEnd type="triangle" w="med" len="med"/>
          </a:ln>
        </p:spPr>
      </p:cxnSp>
      <p:pic>
        <p:nvPicPr>
          <p:cNvPr id="1142" name="Google Shape;1142;p78" descr="Image result for accuracy"/>
          <p:cNvPicPr preferRelativeResize="0"/>
          <p:nvPr/>
        </p:nvPicPr>
        <p:blipFill rotWithShape="1">
          <a:blip r:embed="rId8">
            <a:alphaModFix/>
          </a:blip>
          <a:srcRect/>
          <a:stretch/>
        </p:blipFill>
        <p:spPr>
          <a:xfrm>
            <a:off x="10033828" y="3997233"/>
            <a:ext cx="2078832" cy="1559125"/>
          </a:xfrm>
          <a:prstGeom prst="rect">
            <a:avLst/>
          </a:prstGeom>
          <a:noFill/>
          <a:ln>
            <a:noFill/>
          </a:ln>
        </p:spPr>
      </p:pic>
      <p:cxnSp>
        <p:nvCxnSpPr>
          <p:cNvPr id="1143" name="Google Shape;1143;p78"/>
          <p:cNvCxnSpPr/>
          <p:nvPr/>
        </p:nvCxnSpPr>
        <p:spPr>
          <a:xfrm>
            <a:off x="9257605" y="4795461"/>
            <a:ext cx="836416" cy="9209"/>
          </a:xfrm>
          <a:prstGeom prst="straightConnector1">
            <a:avLst/>
          </a:prstGeom>
          <a:noFill/>
          <a:ln w="57150" cap="flat" cmpd="sng">
            <a:solidFill>
              <a:srgbClr val="A5A5A5"/>
            </a:solidFill>
            <a:prstDash val="solid"/>
            <a:miter lim="800000"/>
            <a:headEnd type="none" w="sm" len="sm"/>
            <a:tailEnd type="triangle" w="med" len="med"/>
          </a:ln>
        </p:spPr>
      </p:cxnSp>
      <p:sp>
        <p:nvSpPr>
          <p:cNvPr id="1144" name="Google Shape;1144;p78"/>
          <p:cNvSpPr txBox="1"/>
          <p:nvPr/>
        </p:nvSpPr>
        <p:spPr>
          <a:xfrm>
            <a:off x="10167899" y="5737149"/>
            <a:ext cx="111935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Accuracy</a:t>
            </a:r>
            <a:endParaRPr sz="1600" b="1">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grpSp>
        <p:nvGrpSpPr>
          <p:cNvPr id="1185" name="Google Shape;1185;p80"/>
          <p:cNvGrpSpPr/>
          <p:nvPr/>
        </p:nvGrpSpPr>
        <p:grpSpPr>
          <a:xfrm>
            <a:off x="0" y="5607439"/>
            <a:ext cx="64770" cy="1257300"/>
            <a:chOff x="1181105" y="4608196"/>
            <a:chExt cx="64770" cy="1257300"/>
          </a:xfrm>
        </p:grpSpPr>
        <p:sp>
          <p:nvSpPr>
            <p:cNvPr id="1186" name="Google Shape;1186;p8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87" name="Google Shape;1187;p8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88" name="Google Shape;1188;p8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89" name="Google Shape;1189;p8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190" name="Google Shape;1190;p80"/>
          <p:cNvSpPr/>
          <p:nvPr/>
        </p:nvSpPr>
        <p:spPr>
          <a:xfrm>
            <a:off x="584200" y="487363"/>
            <a:ext cx="7939052" cy="111722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Where is Machine Learning used?</a:t>
            </a:r>
            <a:endParaRPr sz="3600">
              <a:solidFill>
                <a:schemeClr val="dk2"/>
              </a:solidFill>
              <a:latin typeface="Arial"/>
              <a:ea typeface="Arial"/>
              <a:cs typeface="Arial"/>
              <a:sym typeface="Arial"/>
            </a:endParaRPr>
          </a:p>
          <a:p>
            <a:pPr marL="0" marR="0" lvl="0" indent="0" algn="l" rtl="0">
              <a:spcBef>
                <a:spcPts val="0"/>
              </a:spcBef>
              <a:spcAft>
                <a:spcPts val="0"/>
              </a:spcAft>
              <a:buNone/>
            </a:pPr>
            <a:endParaRPr sz="3600">
              <a:solidFill>
                <a:schemeClr val="dk2"/>
              </a:solidFill>
              <a:latin typeface="Arial"/>
              <a:ea typeface="Arial"/>
              <a:cs typeface="Arial"/>
              <a:sym typeface="Arial"/>
            </a:endParaRPr>
          </a:p>
        </p:txBody>
      </p:sp>
      <p:grpSp>
        <p:nvGrpSpPr>
          <p:cNvPr id="1191" name="Google Shape;1191;p80"/>
          <p:cNvGrpSpPr/>
          <p:nvPr/>
        </p:nvGrpSpPr>
        <p:grpSpPr>
          <a:xfrm>
            <a:off x="3831713" y="2650092"/>
            <a:ext cx="4384297" cy="2630578"/>
            <a:chOff x="0" y="320284"/>
            <a:chExt cx="4384297" cy="2630578"/>
          </a:xfrm>
        </p:grpSpPr>
        <p:sp>
          <p:nvSpPr>
            <p:cNvPr id="1192" name="Google Shape;1192;p80"/>
            <p:cNvSpPr/>
            <p:nvPr/>
          </p:nvSpPr>
          <p:spPr>
            <a:xfrm>
              <a:off x="0" y="320284"/>
              <a:ext cx="2630578" cy="2630578"/>
            </a:xfrm>
            <a:prstGeom prst="pie">
              <a:avLst>
                <a:gd name="adj1" fmla="val 5400000"/>
                <a:gd name="adj2" fmla="val 16200000"/>
              </a:avLst>
            </a:pr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0"/>
            <p:cNvSpPr/>
            <p:nvPr/>
          </p:nvSpPr>
          <p:spPr>
            <a:xfrm>
              <a:off x="1315289" y="320284"/>
              <a:ext cx="3069008" cy="2630578"/>
            </a:xfrm>
            <a:prstGeom prst="rect">
              <a:avLst/>
            </a:prstGeom>
            <a:solidFill>
              <a:schemeClr val="lt1">
                <a:alpha val="89803"/>
              </a:schemeClr>
            </a:solid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0"/>
            <p:cNvSpPr txBox="1"/>
            <p:nvPr/>
          </p:nvSpPr>
          <p:spPr>
            <a:xfrm>
              <a:off x="1315289" y="320284"/>
              <a:ext cx="3069008" cy="789175"/>
            </a:xfrm>
            <a:prstGeom prst="rect">
              <a:avLst/>
            </a:prstGeom>
            <a:noFill/>
            <a:ln>
              <a:noFill/>
            </a:ln>
          </p:spPr>
          <p:txBody>
            <a:bodyPr spcFirstLastPara="1" wrap="square" lIns="87625" tIns="87625" rIns="87625" bIns="87625" anchor="ctr" anchorCtr="0">
              <a:noAutofit/>
            </a:bodyPr>
            <a:lstStyle/>
            <a:p>
              <a:pPr marL="0" marR="0" lvl="0" indent="0" algn="ctr" rtl="0">
                <a:lnSpc>
                  <a:spcPct val="90000"/>
                </a:lnSpc>
                <a:spcBef>
                  <a:spcPts val="0"/>
                </a:spcBef>
                <a:spcAft>
                  <a:spcPts val="0"/>
                </a:spcAft>
                <a:buNone/>
              </a:pPr>
              <a:r>
                <a:rPr lang="en-US" sz="2300">
                  <a:solidFill>
                    <a:schemeClr val="dk1"/>
                  </a:solidFill>
                  <a:latin typeface="Arial"/>
                  <a:ea typeface="Arial"/>
                  <a:cs typeface="Arial"/>
                  <a:sym typeface="Arial"/>
                </a:rPr>
                <a:t>Model Data</a:t>
              </a:r>
              <a:endParaRPr sz="2300">
                <a:solidFill>
                  <a:schemeClr val="dk1"/>
                </a:solidFill>
                <a:latin typeface="Arial"/>
                <a:ea typeface="Arial"/>
                <a:cs typeface="Arial"/>
                <a:sym typeface="Arial"/>
              </a:endParaRPr>
            </a:p>
          </p:txBody>
        </p:sp>
        <p:sp>
          <p:nvSpPr>
            <p:cNvPr id="1195" name="Google Shape;1195;p80"/>
            <p:cNvSpPr/>
            <p:nvPr/>
          </p:nvSpPr>
          <p:spPr>
            <a:xfrm>
              <a:off x="460352" y="1109459"/>
              <a:ext cx="1709874" cy="1709874"/>
            </a:xfrm>
            <a:prstGeom prst="pie">
              <a:avLst>
                <a:gd name="adj1" fmla="val 5400000"/>
                <a:gd name="adj2" fmla="val 16200000"/>
              </a:avLst>
            </a:pr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0"/>
            <p:cNvSpPr/>
            <p:nvPr/>
          </p:nvSpPr>
          <p:spPr>
            <a:xfrm>
              <a:off x="1315289" y="1109459"/>
              <a:ext cx="3069008" cy="1709874"/>
            </a:xfrm>
            <a:prstGeom prst="rect">
              <a:avLst/>
            </a:prstGeom>
            <a:solidFill>
              <a:schemeClr val="lt1">
                <a:alpha val="89803"/>
              </a:schemeClr>
            </a:solid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0"/>
            <p:cNvSpPr txBox="1"/>
            <p:nvPr/>
          </p:nvSpPr>
          <p:spPr>
            <a:xfrm>
              <a:off x="1315289" y="1109459"/>
              <a:ext cx="3069008" cy="789172"/>
            </a:xfrm>
            <a:prstGeom prst="rect">
              <a:avLst/>
            </a:prstGeom>
            <a:noFill/>
            <a:ln>
              <a:noFill/>
            </a:ln>
          </p:spPr>
          <p:txBody>
            <a:bodyPr spcFirstLastPara="1" wrap="square" lIns="87625" tIns="87625" rIns="87625" bIns="87625" anchor="ctr" anchorCtr="0">
              <a:noAutofit/>
            </a:bodyPr>
            <a:lstStyle/>
            <a:p>
              <a:pPr marL="0" marR="0" lvl="0" indent="0" algn="ctr" rtl="0">
                <a:lnSpc>
                  <a:spcPct val="90000"/>
                </a:lnSpc>
                <a:spcBef>
                  <a:spcPts val="0"/>
                </a:spcBef>
                <a:spcAft>
                  <a:spcPts val="0"/>
                </a:spcAft>
                <a:buNone/>
              </a:pPr>
              <a:r>
                <a:rPr lang="en-US" sz="2300">
                  <a:solidFill>
                    <a:schemeClr val="dk1"/>
                  </a:solidFill>
                  <a:latin typeface="Arial"/>
                  <a:ea typeface="Arial"/>
                  <a:cs typeface="Arial"/>
                  <a:sym typeface="Arial"/>
                </a:rPr>
                <a:t>Make Predictions</a:t>
              </a:r>
              <a:endParaRPr sz="2300">
                <a:solidFill>
                  <a:schemeClr val="dk1"/>
                </a:solidFill>
                <a:latin typeface="Arial"/>
                <a:ea typeface="Arial"/>
                <a:cs typeface="Arial"/>
                <a:sym typeface="Arial"/>
              </a:endParaRPr>
            </a:p>
          </p:txBody>
        </p:sp>
        <p:sp>
          <p:nvSpPr>
            <p:cNvPr id="1198" name="Google Shape;1198;p80"/>
            <p:cNvSpPr/>
            <p:nvPr/>
          </p:nvSpPr>
          <p:spPr>
            <a:xfrm>
              <a:off x="920702" y="1898632"/>
              <a:ext cx="789172" cy="789172"/>
            </a:xfrm>
            <a:prstGeom prst="pie">
              <a:avLst>
                <a:gd name="adj1" fmla="val 5400000"/>
                <a:gd name="adj2" fmla="val 16200000"/>
              </a:avLst>
            </a:prstGeom>
            <a:gradFill>
              <a:gsLst>
                <a:gs pos="0">
                  <a:srgbClr val="6EA5DA"/>
                </a:gs>
                <a:gs pos="50000">
                  <a:srgbClr val="529BDA"/>
                </a:gs>
                <a:gs pos="100000">
                  <a:srgbClr val="4188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0"/>
            <p:cNvSpPr/>
            <p:nvPr/>
          </p:nvSpPr>
          <p:spPr>
            <a:xfrm>
              <a:off x="1315289" y="1898632"/>
              <a:ext cx="3069008" cy="789172"/>
            </a:xfrm>
            <a:prstGeom prst="rect">
              <a:avLst/>
            </a:prstGeom>
            <a:solidFill>
              <a:schemeClr val="lt1">
                <a:alpha val="89803"/>
              </a:schemeClr>
            </a:solid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0"/>
            <p:cNvSpPr txBox="1"/>
            <p:nvPr/>
          </p:nvSpPr>
          <p:spPr>
            <a:xfrm>
              <a:off x="1315289" y="1898632"/>
              <a:ext cx="3069008" cy="789172"/>
            </a:xfrm>
            <a:prstGeom prst="rect">
              <a:avLst/>
            </a:prstGeom>
            <a:noFill/>
            <a:ln>
              <a:noFill/>
            </a:ln>
          </p:spPr>
          <p:txBody>
            <a:bodyPr spcFirstLastPara="1" wrap="square" lIns="87625" tIns="87625" rIns="87625" bIns="87625" anchor="ctr" anchorCtr="0">
              <a:noAutofit/>
            </a:bodyPr>
            <a:lstStyle/>
            <a:p>
              <a:pPr marL="0" marR="0" lvl="0" indent="0" algn="ctr" rtl="0">
                <a:lnSpc>
                  <a:spcPct val="90000"/>
                </a:lnSpc>
                <a:spcBef>
                  <a:spcPts val="0"/>
                </a:spcBef>
                <a:spcAft>
                  <a:spcPts val="0"/>
                </a:spcAft>
                <a:buNone/>
              </a:pPr>
              <a:r>
                <a:rPr lang="en-US" sz="2300">
                  <a:solidFill>
                    <a:schemeClr val="dk1"/>
                  </a:solidFill>
                  <a:latin typeface="Arial"/>
                  <a:ea typeface="Arial"/>
                  <a:cs typeface="Arial"/>
                  <a:sym typeface="Arial"/>
                </a:rPr>
                <a:t>Build intelligent applications</a:t>
              </a:r>
              <a:endParaRPr sz="2300">
                <a:solidFill>
                  <a:schemeClr val="dk1"/>
                </a:solidFill>
                <a:latin typeface="Arial"/>
                <a:ea typeface="Arial"/>
                <a:cs typeface="Arial"/>
                <a:sym typeface="Arial"/>
              </a:endParaRPr>
            </a:p>
          </p:txBody>
        </p:sp>
      </p:grpSp>
      <p:pic>
        <p:nvPicPr>
          <p:cNvPr id="1201" name="Google Shape;1201;p80" descr="Image result for logo of linkedin"/>
          <p:cNvPicPr preferRelativeResize="0"/>
          <p:nvPr/>
        </p:nvPicPr>
        <p:blipFill rotWithShape="1">
          <a:blip r:embed="rId3">
            <a:alphaModFix/>
          </a:blip>
          <a:srcRect/>
          <a:stretch/>
        </p:blipFill>
        <p:spPr>
          <a:xfrm>
            <a:off x="9070264" y="1986943"/>
            <a:ext cx="1490262" cy="404606"/>
          </a:xfrm>
          <a:prstGeom prst="rect">
            <a:avLst/>
          </a:prstGeom>
          <a:noFill/>
          <a:ln>
            <a:noFill/>
          </a:ln>
        </p:spPr>
      </p:pic>
      <p:pic>
        <p:nvPicPr>
          <p:cNvPr id="1202" name="Google Shape;1202;p80" descr="Image result for companies that use machine learning"/>
          <p:cNvPicPr preferRelativeResize="0"/>
          <p:nvPr/>
        </p:nvPicPr>
        <p:blipFill rotWithShape="1">
          <a:blip r:embed="rId4">
            <a:alphaModFix/>
          </a:blip>
          <a:srcRect l="52397" b="72374"/>
          <a:stretch/>
        </p:blipFill>
        <p:spPr>
          <a:xfrm>
            <a:off x="9128037" y="5415573"/>
            <a:ext cx="1728128" cy="752855"/>
          </a:xfrm>
          <a:prstGeom prst="rect">
            <a:avLst/>
          </a:prstGeom>
          <a:noFill/>
          <a:ln>
            <a:noFill/>
          </a:ln>
        </p:spPr>
      </p:pic>
      <p:pic>
        <p:nvPicPr>
          <p:cNvPr id="1203" name="Google Shape;1203;p80" descr="Image result for companies that use machine learning"/>
          <p:cNvPicPr preferRelativeResize="0"/>
          <p:nvPr/>
        </p:nvPicPr>
        <p:blipFill rotWithShape="1">
          <a:blip r:embed="rId4">
            <a:alphaModFix/>
          </a:blip>
          <a:srcRect r="48447" b="63365"/>
          <a:stretch/>
        </p:blipFill>
        <p:spPr>
          <a:xfrm>
            <a:off x="757170" y="1721250"/>
            <a:ext cx="1521081" cy="811394"/>
          </a:xfrm>
          <a:prstGeom prst="rect">
            <a:avLst/>
          </a:prstGeom>
          <a:noFill/>
          <a:ln>
            <a:noFill/>
          </a:ln>
        </p:spPr>
      </p:pic>
      <p:pic>
        <p:nvPicPr>
          <p:cNvPr id="1204" name="Google Shape;1204;p80" descr="Image result for companies that use machine learning"/>
          <p:cNvPicPr preferRelativeResize="0"/>
          <p:nvPr/>
        </p:nvPicPr>
        <p:blipFill rotWithShape="1">
          <a:blip r:embed="rId4">
            <a:alphaModFix/>
          </a:blip>
          <a:srcRect t="57467" r="58590" b="19450"/>
          <a:stretch/>
        </p:blipFill>
        <p:spPr>
          <a:xfrm>
            <a:off x="557644" y="3632147"/>
            <a:ext cx="2156821" cy="902519"/>
          </a:xfrm>
          <a:prstGeom prst="rect">
            <a:avLst/>
          </a:prstGeom>
          <a:noFill/>
          <a:ln>
            <a:noFill/>
          </a:ln>
        </p:spPr>
      </p:pic>
      <p:pic>
        <p:nvPicPr>
          <p:cNvPr id="1205" name="Google Shape;1205;p80" descr="Image result for amazon logo"/>
          <p:cNvPicPr preferRelativeResize="0"/>
          <p:nvPr/>
        </p:nvPicPr>
        <p:blipFill rotWithShape="1">
          <a:blip r:embed="rId5">
            <a:alphaModFix/>
          </a:blip>
          <a:srcRect/>
          <a:stretch/>
        </p:blipFill>
        <p:spPr>
          <a:xfrm>
            <a:off x="487310" y="5415573"/>
            <a:ext cx="2815039" cy="1031431"/>
          </a:xfrm>
          <a:prstGeom prst="rect">
            <a:avLst/>
          </a:prstGeom>
          <a:noFill/>
          <a:ln>
            <a:noFill/>
          </a:ln>
        </p:spPr>
      </p:pic>
      <p:pic>
        <p:nvPicPr>
          <p:cNvPr id="1206" name="Google Shape;1206;p80" descr="Image result for google logo"/>
          <p:cNvPicPr preferRelativeResize="0"/>
          <p:nvPr/>
        </p:nvPicPr>
        <p:blipFill rotWithShape="1">
          <a:blip r:embed="rId6">
            <a:alphaModFix/>
          </a:blip>
          <a:srcRect/>
          <a:stretch/>
        </p:blipFill>
        <p:spPr>
          <a:xfrm>
            <a:off x="8922816" y="3210717"/>
            <a:ext cx="2138571" cy="14257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grpSp>
        <p:nvGrpSpPr>
          <p:cNvPr id="1217" name="Google Shape;1217;p81"/>
          <p:cNvGrpSpPr/>
          <p:nvPr/>
        </p:nvGrpSpPr>
        <p:grpSpPr>
          <a:xfrm>
            <a:off x="0" y="5607439"/>
            <a:ext cx="64770" cy="1257300"/>
            <a:chOff x="1181105" y="4608196"/>
            <a:chExt cx="64770" cy="1257300"/>
          </a:xfrm>
        </p:grpSpPr>
        <p:sp>
          <p:nvSpPr>
            <p:cNvPr id="1218" name="Google Shape;1218;p8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19" name="Google Shape;1219;p8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20" name="Google Shape;1220;p8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21" name="Google Shape;1221;p8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222" name="Google Shape;1222;p81"/>
          <p:cNvSpPr/>
          <p:nvPr/>
        </p:nvSpPr>
        <p:spPr>
          <a:xfrm>
            <a:off x="584199" y="467698"/>
            <a:ext cx="10373103"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Recommendations by online retailers</a:t>
            </a:r>
            <a:endParaRPr sz="3600">
              <a:solidFill>
                <a:schemeClr val="dk2"/>
              </a:solidFill>
              <a:latin typeface="Arial"/>
              <a:ea typeface="Arial"/>
              <a:cs typeface="Arial"/>
              <a:sym typeface="Arial"/>
            </a:endParaRPr>
          </a:p>
        </p:txBody>
      </p:sp>
      <p:pic>
        <p:nvPicPr>
          <p:cNvPr id="1223" name="Google Shape;1223;p81" descr="Image result for recommendation engines in amazon"/>
          <p:cNvPicPr preferRelativeResize="0"/>
          <p:nvPr/>
        </p:nvPicPr>
        <p:blipFill rotWithShape="1">
          <a:blip r:embed="rId3">
            <a:alphaModFix/>
          </a:blip>
          <a:srcRect/>
          <a:stretch/>
        </p:blipFill>
        <p:spPr>
          <a:xfrm>
            <a:off x="971218" y="2979473"/>
            <a:ext cx="4918138" cy="3595706"/>
          </a:xfrm>
          <a:prstGeom prst="rect">
            <a:avLst/>
          </a:prstGeom>
          <a:noFill/>
          <a:ln>
            <a:noFill/>
          </a:ln>
        </p:spPr>
      </p:pic>
      <p:sp>
        <p:nvSpPr>
          <p:cNvPr id="1224" name="Google Shape;1224;p81" descr="https://southeasterndoorandwindow.com/wp-content/uploads/2013/05/shutterstock_78089383.jpg"/>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5" name="Google Shape;1225;p81" descr="https://southeasterndoorandwindow.com/wp-content/uploads/2013/05/shutterstock_78089383.jpg"/>
          <p:cNvSpPr/>
          <p:nvPr/>
        </p:nvSpPr>
        <p:spPr>
          <a:xfrm>
            <a:off x="215900" y="1587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26" name="Google Shape;1226;p81" descr="Image result for amazon"/>
          <p:cNvPicPr preferRelativeResize="0"/>
          <p:nvPr/>
        </p:nvPicPr>
        <p:blipFill rotWithShape="1">
          <a:blip r:embed="rId4">
            <a:alphaModFix/>
          </a:blip>
          <a:srcRect/>
          <a:stretch/>
        </p:blipFill>
        <p:spPr>
          <a:xfrm>
            <a:off x="2454765" y="1175004"/>
            <a:ext cx="1656203" cy="1656204"/>
          </a:xfrm>
          <a:prstGeom prst="rect">
            <a:avLst/>
          </a:prstGeom>
          <a:noFill/>
          <a:ln>
            <a:noFill/>
          </a:ln>
        </p:spPr>
      </p:pic>
      <p:pic>
        <p:nvPicPr>
          <p:cNvPr id="1227" name="Google Shape;1227;p81"/>
          <p:cNvPicPr preferRelativeResize="0"/>
          <p:nvPr/>
        </p:nvPicPr>
        <p:blipFill rotWithShape="1">
          <a:blip r:embed="rId5">
            <a:alphaModFix/>
          </a:blip>
          <a:srcRect/>
          <a:stretch/>
        </p:blipFill>
        <p:spPr>
          <a:xfrm>
            <a:off x="8279920" y="1691085"/>
            <a:ext cx="1814444" cy="1019113"/>
          </a:xfrm>
          <a:prstGeom prst="rect">
            <a:avLst/>
          </a:prstGeom>
          <a:noFill/>
          <a:ln>
            <a:noFill/>
          </a:ln>
        </p:spPr>
      </p:pic>
      <p:pic>
        <p:nvPicPr>
          <p:cNvPr id="1228" name="Google Shape;1228;p81" descr="Image result for netflix movies recommendation"/>
          <p:cNvPicPr preferRelativeResize="0"/>
          <p:nvPr/>
        </p:nvPicPr>
        <p:blipFill rotWithShape="1">
          <a:blip r:embed="rId6">
            <a:alphaModFix/>
          </a:blip>
          <a:srcRect/>
          <a:stretch/>
        </p:blipFill>
        <p:spPr>
          <a:xfrm>
            <a:off x="6185748" y="3167803"/>
            <a:ext cx="5729337" cy="3407376"/>
          </a:xfrm>
          <a:prstGeom prst="rect">
            <a:avLst/>
          </a:prstGeom>
          <a:noFill/>
          <a:ln>
            <a:noFill/>
          </a:ln>
        </p:spPr>
      </p:pic>
      <p:sp>
        <p:nvSpPr>
          <p:cNvPr id="1229" name="Google Shape;1229;p81"/>
          <p:cNvSpPr/>
          <p:nvPr/>
        </p:nvSpPr>
        <p:spPr>
          <a:xfrm>
            <a:off x="774915" y="2912058"/>
            <a:ext cx="5114441" cy="3829705"/>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grpSp>
        <p:nvGrpSpPr>
          <p:cNvPr id="1240" name="Google Shape;1240;p82"/>
          <p:cNvGrpSpPr/>
          <p:nvPr/>
        </p:nvGrpSpPr>
        <p:grpSpPr>
          <a:xfrm>
            <a:off x="0" y="5607439"/>
            <a:ext cx="64770" cy="1257300"/>
            <a:chOff x="1181105" y="4608196"/>
            <a:chExt cx="64770" cy="1257300"/>
          </a:xfrm>
        </p:grpSpPr>
        <p:sp>
          <p:nvSpPr>
            <p:cNvPr id="1241" name="Google Shape;1241;p8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42" name="Google Shape;1242;p8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43" name="Google Shape;1243;p8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44" name="Google Shape;1244;p8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245" name="Google Shape;1245;p82"/>
          <p:cNvSpPr/>
          <p:nvPr/>
        </p:nvSpPr>
        <p:spPr>
          <a:xfrm>
            <a:off x="584199" y="467698"/>
            <a:ext cx="10373103"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Machine learning in Social media applications</a:t>
            </a:r>
            <a:endParaRPr sz="3600">
              <a:solidFill>
                <a:schemeClr val="dk2"/>
              </a:solidFill>
              <a:latin typeface="Arial"/>
              <a:ea typeface="Arial"/>
              <a:cs typeface="Arial"/>
              <a:sym typeface="Arial"/>
            </a:endParaRPr>
          </a:p>
        </p:txBody>
      </p:sp>
      <p:sp>
        <p:nvSpPr>
          <p:cNvPr id="1246" name="Google Shape;1246;p82" descr="https://southeasterndoorandwindow.com/wp-content/uploads/2013/05/shutterstock_78089383.jpg"/>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7" name="Google Shape;1247;p82" descr="https://southeasterndoorandwindow.com/wp-content/uploads/2013/05/shutterstock_78089383.jpg"/>
          <p:cNvSpPr/>
          <p:nvPr/>
        </p:nvSpPr>
        <p:spPr>
          <a:xfrm>
            <a:off x="215900" y="1587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48" name="Google Shape;1248;p82" descr="Image result for facebook in computer"/>
          <p:cNvPicPr preferRelativeResize="0"/>
          <p:nvPr/>
        </p:nvPicPr>
        <p:blipFill rotWithShape="1">
          <a:blip r:embed="rId3">
            <a:alphaModFix/>
          </a:blip>
          <a:srcRect/>
          <a:stretch/>
        </p:blipFill>
        <p:spPr>
          <a:xfrm>
            <a:off x="520700" y="2056113"/>
            <a:ext cx="3075824" cy="1921802"/>
          </a:xfrm>
          <a:prstGeom prst="rect">
            <a:avLst/>
          </a:prstGeom>
          <a:noFill/>
          <a:ln>
            <a:noFill/>
          </a:ln>
          <a:effectLst>
            <a:outerShdw blurRad="292100" dist="139700" dir="2700000" algn="tl" rotWithShape="0">
              <a:srgbClr val="333333">
                <a:alpha val="64705"/>
              </a:srgbClr>
            </a:outerShdw>
          </a:effectLst>
        </p:spPr>
      </p:pic>
      <p:pic>
        <p:nvPicPr>
          <p:cNvPr id="1249" name="Google Shape;1249;p82" descr="Image result for auto tagging photos facebook"/>
          <p:cNvPicPr preferRelativeResize="0"/>
          <p:nvPr/>
        </p:nvPicPr>
        <p:blipFill rotWithShape="1">
          <a:blip r:embed="rId4">
            <a:alphaModFix/>
          </a:blip>
          <a:srcRect/>
          <a:stretch/>
        </p:blipFill>
        <p:spPr>
          <a:xfrm>
            <a:off x="6162771" y="1510134"/>
            <a:ext cx="5752314" cy="3543354"/>
          </a:xfrm>
          <a:prstGeom prst="rect">
            <a:avLst/>
          </a:prstGeom>
          <a:noFill/>
          <a:ln>
            <a:noFill/>
          </a:ln>
          <a:effectLst>
            <a:outerShdw blurRad="292100" dist="139700" dir="2700000" algn="tl" rotWithShape="0">
              <a:srgbClr val="333333">
                <a:alpha val="64705"/>
              </a:srgbClr>
            </a:outerShdw>
          </a:effectLst>
        </p:spPr>
      </p:pic>
      <p:cxnSp>
        <p:nvCxnSpPr>
          <p:cNvPr id="1250" name="Google Shape;1250;p82"/>
          <p:cNvCxnSpPr/>
          <p:nvPr/>
        </p:nvCxnSpPr>
        <p:spPr>
          <a:xfrm>
            <a:off x="3604824" y="3150367"/>
            <a:ext cx="2508443" cy="27031"/>
          </a:xfrm>
          <a:prstGeom prst="straightConnector1">
            <a:avLst/>
          </a:prstGeom>
          <a:noFill/>
          <a:ln w="57150" cap="flat" cmpd="sng">
            <a:solidFill>
              <a:schemeClr val="accent1"/>
            </a:solidFill>
            <a:prstDash val="solid"/>
            <a:miter lim="800000"/>
            <a:headEnd type="none" w="sm" len="sm"/>
            <a:tailEnd type="triangle" w="med" len="med"/>
          </a:ln>
        </p:spPr>
      </p:cxnSp>
      <p:sp>
        <p:nvSpPr>
          <p:cNvPr id="1251" name="Google Shape;1251;p82"/>
          <p:cNvSpPr txBox="1"/>
          <p:nvPr/>
        </p:nvSpPr>
        <p:spPr>
          <a:xfrm>
            <a:off x="3535334" y="2487260"/>
            <a:ext cx="274446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Face recognition via Photo auto tagging</a:t>
            </a:r>
            <a:endParaRPr sz="1800" b="1">
              <a:solidFill>
                <a:schemeClr val="dk1"/>
              </a:solidFill>
              <a:latin typeface="Arial"/>
              <a:ea typeface="Arial"/>
              <a:cs typeface="Arial"/>
              <a:sym typeface="Arial"/>
            </a:endParaRPr>
          </a:p>
        </p:txBody>
      </p:sp>
      <p:sp>
        <p:nvSpPr>
          <p:cNvPr id="1252" name="Google Shape;1252;p82"/>
          <p:cNvSpPr/>
          <p:nvPr/>
        </p:nvSpPr>
        <p:spPr>
          <a:xfrm>
            <a:off x="1649990" y="5676768"/>
            <a:ext cx="962721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4775D8"/>
                </a:solidFill>
                <a:latin typeface="Arial"/>
                <a:ea typeface="Arial"/>
                <a:cs typeface="Arial"/>
                <a:sym typeface="Arial"/>
              </a:rPr>
              <a:t>DeepFace</a:t>
            </a:r>
            <a:r>
              <a:rPr lang="en-US" sz="1800" b="1">
                <a:solidFill>
                  <a:srgbClr val="000000"/>
                </a:solidFill>
                <a:latin typeface="Arial"/>
                <a:ea typeface="Arial"/>
                <a:cs typeface="Arial"/>
                <a:sym typeface="Arial"/>
              </a:rPr>
              <a:t> can recognize the differences in human faces with a 97.25% degree of accuracy – only 0.28% less than an actual human being.</a:t>
            </a:r>
            <a:endParaRPr sz="1800" b="1">
              <a:solidFill>
                <a:schemeClr val="dk1"/>
              </a:solidFill>
              <a:latin typeface="Arial"/>
              <a:ea typeface="Arial"/>
              <a:cs typeface="Arial"/>
              <a:sym typeface="Arial"/>
            </a:endParaRPr>
          </a:p>
        </p:txBody>
      </p:sp>
      <p:pic>
        <p:nvPicPr>
          <p:cNvPr id="1253" name="Google Shape;1253;p82" descr="Image result for bulb symbol"/>
          <p:cNvPicPr preferRelativeResize="0"/>
          <p:nvPr/>
        </p:nvPicPr>
        <p:blipFill rotWithShape="1">
          <a:blip r:embed="rId5">
            <a:alphaModFix/>
          </a:blip>
          <a:srcRect/>
          <a:stretch/>
        </p:blipFill>
        <p:spPr>
          <a:xfrm>
            <a:off x="1051338" y="5047730"/>
            <a:ext cx="746465" cy="7880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grpSp>
        <p:nvGrpSpPr>
          <p:cNvPr id="1264" name="Google Shape;1264;p83"/>
          <p:cNvGrpSpPr/>
          <p:nvPr/>
        </p:nvGrpSpPr>
        <p:grpSpPr>
          <a:xfrm>
            <a:off x="0" y="5607439"/>
            <a:ext cx="64770" cy="1257300"/>
            <a:chOff x="1181105" y="4608196"/>
            <a:chExt cx="64770" cy="1257300"/>
          </a:xfrm>
        </p:grpSpPr>
        <p:sp>
          <p:nvSpPr>
            <p:cNvPr id="1265" name="Google Shape;1265;p8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66" name="Google Shape;1266;p8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67" name="Google Shape;1267;p8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68" name="Google Shape;1268;p8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269" name="Google Shape;1269;p83"/>
          <p:cNvSpPr/>
          <p:nvPr/>
        </p:nvSpPr>
        <p:spPr>
          <a:xfrm>
            <a:off x="584200" y="467698"/>
            <a:ext cx="6721168"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Fraud detection in banking </a:t>
            </a:r>
            <a:endParaRPr sz="3600">
              <a:solidFill>
                <a:schemeClr val="dk2"/>
              </a:solidFill>
              <a:latin typeface="Arial"/>
              <a:ea typeface="Arial"/>
              <a:cs typeface="Arial"/>
              <a:sym typeface="Arial"/>
            </a:endParaRPr>
          </a:p>
        </p:txBody>
      </p:sp>
      <p:sp>
        <p:nvSpPr>
          <p:cNvPr id="1270" name="Google Shape;1270;p83" descr="https://southeasterndoorandwindow.com/wp-content/uploads/2013/05/shutterstock_78089383.jpg"/>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1" name="Google Shape;1271;p83" descr="https://southeasterndoorandwindow.com/wp-content/uploads/2013/05/shutterstock_78089383.jpg"/>
          <p:cNvSpPr/>
          <p:nvPr/>
        </p:nvSpPr>
        <p:spPr>
          <a:xfrm>
            <a:off x="215900" y="1587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72" name="Google Shape;1272;p83" descr="Image result for fraud detection companies machine learning"/>
          <p:cNvPicPr preferRelativeResize="0"/>
          <p:nvPr/>
        </p:nvPicPr>
        <p:blipFill rotWithShape="1">
          <a:blip r:embed="rId3">
            <a:alphaModFix/>
          </a:blip>
          <a:srcRect/>
          <a:stretch/>
        </p:blipFill>
        <p:spPr>
          <a:xfrm>
            <a:off x="5548393" y="1662589"/>
            <a:ext cx="6165214" cy="2088219"/>
          </a:xfrm>
          <a:prstGeom prst="rect">
            <a:avLst/>
          </a:prstGeom>
          <a:noFill/>
          <a:ln>
            <a:noFill/>
          </a:ln>
        </p:spPr>
      </p:pic>
      <p:pic>
        <p:nvPicPr>
          <p:cNvPr id="1273" name="Google Shape;1273;p83" descr="Image result for all banks in america"/>
          <p:cNvPicPr preferRelativeResize="0"/>
          <p:nvPr/>
        </p:nvPicPr>
        <p:blipFill rotWithShape="1">
          <a:blip r:embed="rId4">
            <a:alphaModFix/>
          </a:blip>
          <a:srcRect/>
          <a:stretch/>
        </p:blipFill>
        <p:spPr>
          <a:xfrm>
            <a:off x="1410054" y="1679099"/>
            <a:ext cx="2959584" cy="2071709"/>
          </a:xfrm>
          <a:prstGeom prst="rect">
            <a:avLst/>
          </a:prstGeom>
          <a:noFill/>
          <a:ln>
            <a:noFill/>
          </a:ln>
        </p:spPr>
      </p:pic>
      <p:sp>
        <p:nvSpPr>
          <p:cNvPr id="1274" name="Google Shape;1274;p83" descr="Image result for using paypal in laptop fraud detec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5" name="Google Shape;1275;p83" descr="Image result for using paypal in laptop fraud detectio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76" name="Google Shape;1276;p83" descr="Related image"/>
          <p:cNvPicPr preferRelativeResize="0"/>
          <p:nvPr/>
        </p:nvPicPr>
        <p:blipFill rotWithShape="1">
          <a:blip r:embed="rId5">
            <a:alphaModFix/>
          </a:blip>
          <a:srcRect/>
          <a:stretch/>
        </p:blipFill>
        <p:spPr>
          <a:xfrm>
            <a:off x="1410054" y="4115919"/>
            <a:ext cx="3688888" cy="2459260"/>
          </a:xfrm>
          <a:prstGeom prst="rect">
            <a:avLst/>
          </a:prstGeom>
          <a:noFill/>
          <a:ln>
            <a:noFill/>
          </a:ln>
          <a:effectLst>
            <a:outerShdw blurRad="292100" dist="139700" dir="2700000" algn="tl" rotWithShape="0">
              <a:srgbClr val="333333">
                <a:alpha val="64705"/>
              </a:srgbClr>
            </a:outerShdw>
          </a:effectLst>
        </p:spPr>
      </p:pic>
      <p:cxnSp>
        <p:nvCxnSpPr>
          <p:cNvPr id="1277" name="Google Shape;1277;p83"/>
          <p:cNvCxnSpPr/>
          <p:nvPr/>
        </p:nvCxnSpPr>
        <p:spPr>
          <a:xfrm>
            <a:off x="5548393" y="5196392"/>
            <a:ext cx="2166487" cy="24423"/>
          </a:xfrm>
          <a:prstGeom prst="straightConnector1">
            <a:avLst/>
          </a:prstGeom>
          <a:noFill/>
          <a:ln w="76200" cap="flat" cmpd="sng">
            <a:solidFill>
              <a:schemeClr val="accent1"/>
            </a:solidFill>
            <a:prstDash val="solid"/>
            <a:miter lim="800000"/>
            <a:headEnd type="none" w="sm" len="sm"/>
            <a:tailEnd type="triangle" w="med" len="med"/>
          </a:ln>
        </p:spPr>
      </p:cxnSp>
      <p:sp>
        <p:nvSpPr>
          <p:cNvPr id="1278" name="Google Shape;1278;p83" descr="Image result for fraud detection"/>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79" name="Google Shape;1279;p83" descr="Image result for fraud detection"/>
          <p:cNvPicPr preferRelativeResize="0"/>
          <p:nvPr/>
        </p:nvPicPr>
        <p:blipFill rotWithShape="1">
          <a:blip r:embed="rId6">
            <a:alphaModFix/>
          </a:blip>
          <a:srcRect/>
          <a:stretch/>
        </p:blipFill>
        <p:spPr>
          <a:xfrm>
            <a:off x="7873139" y="3916448"/>
            <a:ext cx="2782963" cy="2626346"/>
          </a:xfrm>
          <a:prstGeom prst="rect">
            <a:avLst/>
          </a:prstGeom>
          <a:noFill/>
          <a:ln>
            <a:noFill/>
          </a:ln>
        </p:spPr>
      </p:pic>
      <p:cxnSp>
        <p:nvCxnSpPr>
          <p:cNvPr id="1280" name="Google Shape;1280;p83"/>
          <p:cNvCxnSpPr/>
          <p:nvPr/>
        </p:nvCxnSpPr>
        <p:spPr>
          <a:xfrm>
            <a:off x="4387659" y="2698088"/>
            <a:ext cx="1083244" cy="8611"/>
          </a:xfrm>
          <a:prstGeom prst="straightConnector1">
            <a:avLst/>
          </a:prstGeom>
          <a:noFill/>
          <a:ln w="76200" cap="flat" cmpd="sng">
            <a:solidFill>
              <a:schemeClr val="accent1"/>
            </a:solidFill>
            <a:prstDash val="solid"/>
            <a:miter lim="800000"/>
            <a:headEnd type="none" w="sm" len="sm"/>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grpSp>
        <p:nvGrpSpPr>
          <p:cNvPr id="1291" name="Google Shape;1291;p84"/>
          <p:cNvGrpSpPr/>
          <p:nvPr/>
        </p:nvGrpSpPr>
        <p:grpSpPr>
          <a:xfrm>
            <a:off x="0" y="5607439"/>
            <a:ext cx="64770" cy="1257300"/>
            <a:chOff x="1181105" y="4608196"/>
            <a:chExt cx="64770" cy="1257300"/>
          </a:xfrm>
        </p:grpSpPr>
        <p:sp>
          <p:nvSpPr>
            <p:cNvPr id="1292" name="Google Shape;1292;p8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93" name="Google Shape;1293;p8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94" name="Google Shape;1294;p8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295" name="Google Shape;1295;p8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296" name="Google Shape;1296;p84"/>
          <p:cNvSpPr/>
          <p:nvPr/>
        </p:nvSpPr>
        <p:spPr>
          <a:xfrm>
            <a:off x="584199" y="467698"/>
            <a:ext cx="923119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Machine Learning in Google search</a:t>
            </a:r>
            <a:endParaRPr sz="3600">
              <a:solidFill>
                <a:schemeClr val="dk2"/>
              </a:solidFill>
              <a:latin typeface="Arial"/>
              <a:ea typeface="Arial"/>
              <a:cs typeface="Arial"/>
              <a:sym typeface="Arial"/>
            </a:endParaRPr>
          </a:p>
        </p:txBody>
      </p:sp>
      <p:sp>
        <p:nvSpPr>
          <p:cNvPr id="1297" name="Google Shape;1297;p84" descr="https://southeasterndoorandwindow.com/wp-content/uploads/2013/05/shutterstock_78089383.jpg"/>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8" name="Google Shape;1298;p84" descr="https://southeasterndoorandwindow.com/wp-content/uploads/2013/05/shutterstock_78089383.jpg"/>
          <p:cNvSpPr/>
          <p:nvPr/>
        </p:nvSpPr>
        <p:spPr>
          <a:xfrm>
            <a:off x="215900" y="1587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9" name="Google Shape;1299;p84" descr="Image result for using paypal in laptop fraud detec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0" name="Google Shape;1300;p84" descr="Image result for using paypal in laptop fraud detectio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1" name="Google Shape;1301;p84" descr="Image result for fraud detection"/>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02" name="Google Shape;1302;p84" descr="Image result for google search"/>
          <p:cNvPicPr preferRelativeResize="0"/>
          <p:nvPr/>
        </p:nvPicPr>
        <p:blipFill rotWithShape="1">
          <a:blip r:embed="rId3">
            <a:alphaModFix/>
          </a:blip>
          <a:srcRect/>
          <a:stretch/>
        </p:blipFill>
        <p:spPr>
          <a:xfrm>
            <a:off x="5307988" y="2613749"/>
            <a:ext cx="6727583" cy="3784265"/>
          </a:xfrm>
          <a:prstGeom prst="rect">
            <a:avLst/>
          </a:prstGeom>
          <a:noFill/>
          <a:ln>
            <a:noFill/>
          </a:ln>
        </p:spPr>
      </p:pic>
      <p:sp>
        <p:nvSpPr>
          <p:cNvPr id="1303" name="Google Shape;1303;p84"/>
          <p:cNvSpPr/>
          <p:nvPr/>
        </p:nvSpPr>
        <p:spPr>
          <a:xfrm>
            <a:off x="520700" y="1418759"/>
            <a:ext cx="1166727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In 2015, Google introduced </a:t>
            </a:r>
            <a:r>
              <a:rPr lang="en-US" sz="1800">
                <a:solidFill>
                  <a:srgbClr val="4775D8"/>
                </a:solidFill>
                <a:latin typeface="Arial"/>
                <a:ea typeface="Arial"/>
                <a:cs typeface="Arial"/>
                <a:sym typeface="Arial"/>
              </a:rPr>
              <a:t>RankBrain</a:t>
            </a:r>
            <a:r>
              <a:rPr lang="en-US" sz="1800">
                <a:solidFill>
                  <a:srgbClr val="000000"/>
                </a:solidFill>
                <a:latin typeface="Arial"/>
                <a:ea typeface="Arial"/>
                <a:cs typeface="Arial"/>
                <a:sym typeface="Arial"/>
              </a:rPr>
              <a:t> – a machine learning algorithm that </a:t>
            </a:r>
            <a:endParaRPr/>
          </a:p>
          <a:p>
            <a:pPr marL="285750" marR="0" lvl="0" indent="-285750" algn="l" rtl="0">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W</a:t>
            </a:r>
            <a:r>
              <a:rPr lang="en-US" sz="1800">
                <a:solidFill>
                  <a:schemeClr val="dk1"/>
                </a:solidFill>
                <a:latin typeface="Arial"/>
                <a:ea typeface="Arial"/>
                <a:cs typeface="Arial"/>
                <a:sym typeface="Arial"/>
              </a:rPr>
              <a:t>orks out the </a:t>
            </a:r>
            <a:r>
              <a:rPr lang="en-US" sz="1800">
                <a:solidFill>
                  <a:srgbClr val="FF0000"/>
                </a:solidFill>
                <a:latin typeface="Arial"/>
                <a:ea typeface="Arial"/>
                <a:cs typeface="Arial"/>
                <a:sym typeface="Arial"/>
              </a:rPr>
              <a:t>intent</a:t>
            </a:r>
            <a:r>
              <a:rPr lang="en-US" sz="1800">
                <a:solidFill>
                  <a:schemeClr val="dk1"/>
                </a:solidFill>
                <a:latin typeface="Arial"/>
                <a:ea typeface="Arial"/>
                <a:cs typeface="Arial"/>
                <a:sym typeface="Arial"/>
              </a:rPr>
              <a:t> behind a user’s search</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Offers user’s </a:t>
            </a:r>
            <a:r>
              <a:rPr lang="en-US" sz="1800">
                <a:solidFill>
                  <a:srgbClr val="FF0000"/>
                </a:solidFill>
                <a:latin typeface="Arial"/>
                <a:ea typeface="Arial"/>
                <a:cs typeface="Arial"/>
                <a:sym typeface="Arial"/>
              </a:rPr>
              <a:t>customized information </a:t>
            </a:r>
            <a:r>
              <a:rPr lang="en-US" sz="1800">
                <a:solidFill>
                  <a:schemeClr val="dk1"/>
                </a:solidFill>
                <a:latin typeface="Arial"/>
                <a:ea typeface="Arial"/>
                <a:cs typeface="Arial"/>
                <a:sym typeface="Arial"/>
              </a:rPr>
              <a:t>on that particular topic. </a:t>
            </a:r>
            <a:endParaRPr sz="1800">
              <a:solidFill>
                <a:schemeClr val="dk1"/>
              </a:solidFill>
              <a:latin typeface="Arial"/>
              <a:ea typeface="Arial"/>
              <a:cs typeface="Arial"/>
              <a:sym typeface="Arial"/>
            </a:endParaRPr>
          </a:p>
        </p:txBody>
      </p:sp>
      <p:pic>
        <p:nvPicPr>
          <p:cNvPr id="1304" name="Google Shape;1304;p84"/>
          <p:cNvPicPr preferRelativeResize="0"/>
          <p:nvPr/>
        </p:nvPicPr>
        <p:blipFill rotWithShape="1">
          <a:blip r:embed="rId4">
            <a:alphaModFix/>
          </a:blip>
          <a:srcRect/>
          <a:stretch/>
        </p:blipFill>
        <p:spPr>
          <a:xfrm>
            <a:off x="2260250" y="3274825"/>
            <a:ext cx="2172265" cy="1395033"/>
          </a:xfrm>
          <a:prstGeom prst="rect">
            <a:avLst/>
          </a:prstGeom>
          <a:noFill/>
          <a:ln>
            <a:noFill/>
          </a:ln>
        </p:spPr>
      </p:pic>
      <p:sp>
        <p:nvSpPr>
          <p:cNvPr id="1305" name="Google Shape;1305;p84"/>
          <p:cNvSpPr/>
          <p:nvPr/>
        </p:nvSpPr>
        <p:spPr>
          <a:xfrm>
            <a:off x="583606" y="4773064"/>
            <a:ext cx="60960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Google searches are now done by RankBrain</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Performing better than the previous rule based approach.</a:t>
            </a:r>
            <a:endParaRPr sz="1800" b="1">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6" name="Google Shape;1316;p85"/>
          <p:cNvGrpSpPr/>
          <p:nvPr/>
        </p:nvGrpSpPr>
        <p:grpSpPr>
          <a:xfrm>
            <a:off x="0" y="5607439"/>
            <a:ext cx="64770" cy="1257300"/>
            <a:chOff x="1181105" y="4608196"/>
            <a:chExt cx="64770" cy="1257300"/>
          </a:xfrm>
        </p:grpSpPr>
        <p:sp>
          <p:nvSpPr>
            <p:cNvPr id="1317" name="Google Shape;1317;p8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318" name="Google Shape;1318;p8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319" name="Google Shape;1319;p8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320" name="Google Shape;1320;p8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321" name="Google Shape;1321;p85"/>
          <p:cNvSpPr/>
          <p:nvPr/>
        </p:nvSpPr>
        <p:spPr>
          <a:xfrm>
            <a:off x="584199" y="467698"/>
            <a:ext cx="923119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Machine Learning in Gmail</a:t>
            </a:r>
            <a:endParaRPr sz="3600">
              <a:solidFill>
                <a:schemeClr val="dk2"/>
              </a:solidFill>
              <a:latin typeface="Arial"/>
              <a:ea typeface="Arial"/>
              <a:cs typeface="Arial"/>
              <a:sym typeface="Arial"/>
            </a:endParaRPr>
          </a:p>
        </p:txBody>
      </p:sp>
      <p:sp>
        <p:nvSpPr>
          <p:cNvPr id="1322" name="Google Shape;1322;p85" descr="https://southeasterndoorandwindow.com/wp-content/uploads/2013/05/shutterstock_78089383.jpg"/>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3" name="Google Shape;1323;p85" descr="https://southeasterndoorandwindow.com/wp-content/uploads/2013/05/shutterstock_78089383.jpg"/>
          <p:cNvSpPr/>
          <p:nvPr/>
        </p:nvSpPr>
        <p:spPr>
          <a:xfrm>
            <a:off x="215900" y="1587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4" name="Google Shape;1324;p85" descr="Image result for using paypal in laptop fraud detec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5" name="Google Shape;1325;p85" descr="Image result for using paypal in laptop fraud detectio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6" name="Google Shape;1326;p85" descr="Image result for fraud detection"/>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7" name="Google Shape;1327;p85"/>
          <p:cNvSpPr/>
          <p:nvPr/>
        </p:nvSpPr>
        <p:spPr>
          <a:xfrm>
            <a:off x="612775" y="5606903"/>
            <a:ext cx="113023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pic>
        <p:nvPicPr>
          <p:cNvPr id="1328" name="Google Shape;1328;p85" descr="Image result for gmail"/>
          <p:cNvPicPr preferRelativeResize="0"/>
          <p:nvPr/>
        </p:nvPicPr>
        <p:blipFill rotWithShape="1">
          <a:blip r:embed="rId3">
            <a:alphaModFix/>
          </a:blip>
          <a:srcRect l="22581" t="20094" r="25299" b="19322"/>
          <a:stretch/>
        </p:blipFill>
        <p:spPr>
          <a:xfrm>
            <a:off x="7594172" y="2310143"/>
            <a:ext cx="2061273" cy="1513236"/>
          </a:xfrm>
          <a:prstGeom prst="rect">
            <a:avLst/>
          </a:prstGeom>
          <a:noFill/>
          <a:ln>
            <a:noFill/>
          </a:ln>
        </p:spPr>
      </p:pic>
      <p:pic>
        <p:nvPicPr>
          <p:cNvPr id="1329" name="Google Shape;1329;p85"/>
          <p:cNvPicPr preferRelativeResize="0"/>
          <p:nvPr/>
        </p:nvPicPr>
        <p:blipFill rotWithShape="1">
          <a:blip r:embed="rId4">
            <a:alphaModFix/>
          </a:blip>
          <a:srcRect/>
          <a:stretch/>
        </p:blipFill>
        <p:spPr>
          <a:xfrm>
            <a:off x="1320342" y="1560261"/>
            <a:ext cx="5157950" cy="3723125"/>
          </a:xfrm>
          <a:prstGeom prst="rect">
            <a:avLst/>
          </a:prstGeom>
          <a:noFill/>
          <a:ln>
            <a:noFill/>
          </a:ln>
        </p:spPr>
      </p:pic>
      <p:sp>
        <p:nvSpPr>
          <p:cNvPr id="1330" name="Google Shape;1330;p85"/>
          <p:cNvSpPr/>
          <p:nvPr/>
        </p:nvSpPr>
        <p:spPr>
          <a:xfrm>
            <a:off x="2944479" y="5482818"/>
            <a:ext cx="60960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775D8"/>
                </a:solidFill>
                <a:latin typeface="Karla"/>
                <a:ea typeface="Karla"/>
                <a:cs typeface="Karla"/>
                <a:sym typeface="Karla"/>
              </a:rPr>
              <a:t>Smart reply function</a:t>
            </a:r>
            <a:r>
              <a:rPr lang="en-US" sz="1800">
                <a:solidFill>
                  <a:srgbClr val="000000"/>
                </a:solidFill>
                <a:latin typeface="Karla"/>
                <a:ea typeface="Karla"/>
                <a:cs typeface="Karla"/>
                <a:sym typeface="Karla"/>
              </a:rPr>
              <a:t> in Gmail helps users tackle their inbox.</a:t>
            </a:r>
            <a:endParaRPr sz="1800">
              <a:solidFill>
                <a:schemeClr val="dk1"/>
              </a:solidFill>
              <a:latin typeface="Calibri"/>
              <a:ea typeface="Calibri"/>
              <a:cs typeface="Calibri"/>
              <a:sym typeface="Calibri"/>
            </a:endParaRPr>
          </a:p>
        </p:txBody>
      </p:sp>
      <p:sp>
        <p:nvSpPr>
          <p:cNvPr id="1331" name="Google Shape;1331;p85"/>
          <p:cNvSpPr/>
          <p:nvPr/>
        </p:nvSpPr>
        <p:spPr>
          <a:xfrm>
            <a:off x="1906292" y="2310143"/>
            <a:ext cx="3626603" cy="756618"/>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2" name="Google Shape;1332;p85"/>
          <p:cNvCxnSpPr/>
          <p:nvPr/>
        </p:nvCxnSpPr>
        <p:spPr>
          <a:xfrm rot="10800000">
            <a:off x="4819973" y="3066761"/>
            <a:ext cx="712922" cy="2216625"/>
          </a:xfrm>
          <a:prstGeom prst="straightConnector1">
            <a:avLst/>
          </a:prstGeom>
          <a:noFill/>
          <a:ln w="9525" cap="flat" cmpd="sng">
            <a:solidFill>
              <a:srgbClr val="FF0000"/>
            </a:solidFill>
            <a:prstDash val="solid"/>
            <a:miter lim="800000"/>
            <a:headEnd type="none" w="sm" len="sm"/>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grpSp>
        <p:nvGrpSpPr>
          <p:cNvPr id="1343" name="Google Shape;1343;p86"/>
          <p:cNvGrpSpPr/>
          <p:nvPr/>
        </p:nvGrpSpPr>
        <p:grpSpPr>
          <a:xfrm>
            <a:off x="0" y="5607439"/>
            <a:ext cx="64770" cy="1257300"/>
            <a:chOff x="1181105" y="4608196"/>
            <a:chExt cx="64770" cy="1257300"/>
          </a:xfrm>
        </p:grpSpPr>
        <p:sp>
          <p:nvSpPr>
            <p:cNvPr id="1344" name="Google Shape;1344;p8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345" name="Google Shape;1345;p8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346" name="Google Shape;1346;p8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347" name="Google Shape;1347;p8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348" name="Google Shape;1348;p86"/>
          <p:cNvSpPr/>
          <p:nvPr/>
        </p:nvSpPr>
        <p:spPr>
          <a:xfrm>
            <a:off x="584199" y="467698"/>
            <a:ext cx="9231195" cy="458587"/>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2800">
                <a:solidFill>
                  <a:schemeClr val="dk2"/>
                </a:solidFill>
                <a:latin typeface="Arial"/>
                <a:ea typeface="Arial"/>
                <a:cs typeface="Arial"/>
                <a:sym typeface="Arial"/>
              </a:rPr>
              <a:t>Determining arrival time in Uber using Machine learning</a:t>
            </a:r>
            <a:endParaRPr sz="2800">
              <a:solidFill>
                <a:schemeClr val="dk2"/>
              </a:solidFill>
              <a:latin typeface="Arial"/>
              <a:ea typeface="Arial"/>
              <a:cs typeface="Arial"/>
              <a:sym typeface="Arial"/>
            </a:endParaRPr>
          </a:p>
        </p:txBody>
      </p:sp>
      <p:sp>
        <p:nvSpPr>
          <p:cNvPr id="1349" name="Google Shape;1349;p86" descr="https://southeasterndoorandwindow.com/wp-content/uploads/2013/05/shutterstock_78089383.jpg"/>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0" name="Google Shape;1350;p86" descr="https://southeasterndoorandwindow.com/wp-content/uploads/2013/05/shutterstock_78089383.jpg"/>
          <p:cNvSpPr/>
          <p:nvPr/>
        </p:nvSpPr>
        <p:spPr>
          <a:xfrm>
            <a:off x="215900" y="1587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1" name="Google Shape;1351;p86" descr="Image result for using paypal in laptop fraud detec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2" name="Google Shape;1352;p86" descr="Image result for using paypal in laptop fraud detectio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3" name="Google Shape;1353;p86" descr="Image result for fraud detection"/>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4" name="Google Shape;1354;p86"/>
          <p:cNvSpPr/>
          <p:nvPr/>
        </p:nvSpPr>
        <p:spPr>
          <a:xfrm>
            <a:off x="612775" y="5606903"/>
            <a:ext cx="113023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pic>
        <p:nvPicPr>
          <p:cNvPr id="1355" name="Google Shape;1355;p86" descr="Image result for uber"/>
          <p:cNvPicPr preferRelativeResize="0"/>
          <p:nvPr/>
        </p:nvPicPr>
        <p:blipFill rotWithShape="1">
          <a:blip r:embed="rId3">
            <a:alphaModFix/>
          </a:blip>
          <a:srcRect/>
          <a:stretch/>
        </p:blipFill>
        <p:spPr>
          <a:xfrm>
            <a:off x="6996218" y="1679099"/>
            <a:ext cx="4280985" cy="2853411"/>
          </a:xfrm>
          <a:prstGeom prst="rect">
            <a:avLst/>
          </a:prstGeom>
          <a:noFill/>
          <a:ln>
            <a:noFill/>
          </a:ln>
        </p:spPr>
      </p:pic>
      <p:sp>
        <p:nvSpPr>
          <p:cNvPr id="1356" name="Google Shape;1356;p86"/>
          <p:cNvSpPr/>
          <p:nvPr/>
        </p:nvSpPr>
        <p:spPr>
          <a:xfrm>
            <a:off x="765175" y="5803571"/>
            <a:ext cx="1128244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Uber uses its machine learning platform Michelangelo to determine arrival times, pick-up locations, and UberEATS' delivery estimations</a:t>
            </a:r>
            <a:endParaRPr sz="2000">
              <a:solidFill>
                <a:schemeClr val="dk1"/>
              </a:solidFill>
              <a:latin typeface="Arial"/>
              <a:ea typeface="Arial"/>
              <a:cs typeface="Arial"/>
              <a:sym typeface="Arial"/>
            </a:endParaRPr>
          </a:p>
        </p:txBody>
      </p:sp>
      <p:pic>
        <p:nvPicPr>
          <p:cNvPr id="1357" name="Google Shape;1357;p86"/>
          <p:cNvPicPr preferRelativeResize="0"/>
          <p:nvPr/>
        </p:nvPicPr>
        <p:blipFill rotWithShape="1">
          <a:blip r:embed="rId4">
            <a:alphaModFix/>
          </a:blip>
          <a:srcRect/>
          <a:stretch/>
        </p:blipFill>
        <p:spPr>
          <a:xfrm>
            <a:off x="765175" y="1321290"/>
            <a:ext cx="5672321" cy="381194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10" name="Google Shape;1410;p89"/>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20</a:t>
            </a:r>
            <a:endParaRPr sz="2160" b="0" i="0" u="none" strike="noStrike" cap="none">
              <a:solidFill>
                <a:srgbClr val="FFFFFF"/>
              </a:solidFill>
              <a:latin typeface="Roboto"/>
              <a:ea typeface="Roboto"/>
              <a:cs typeface="Roboto"/>
              <a:sym typeface="Roboto"/>
            </a:endParaRPr>
          </a:p>
        </p:txBody>
      </p:sp>
      <p:sp>
        <p:nvSpPr>
          <p:cNvPr id="1411" name="Google Shape;1411;p89"/>
          <p:cNvSpPr/>
          <p:nvPr/>
        </p:nvSpPr>
        <p:spPr>
          <a:xfrm>
            <a:off x="437738" y="533136"/>
            <a:ext cx="5570949"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dk2"/>
                </a:solidFill>
                <a:latin typeface="Arial"/>
                <a:ea typeface="Arial"/>
                <a:cs typeface="Arial"/>
                <a:sym typeface="Arial"/>
              </a:rPr>
              <a:t>Types of Machine learning</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p:txBody>
      </p:sp>
      <p:grpSp>
        <p:nvGrpSpPr>
          <p:cNvPr id="1412" name="Google Shape;1412;p89"/>
          <p:cNvGrpSpPr/>
          <p:nvPr/>
        </p:nvGrpSpPr>
        <p:grpSpPr>
          <a:xfrm>
            <a:off x="1026994" y="2041641"/>
            <a:ext cx="10582552" cy="3698200"/>
            <a:chOff x="0" y="535041"/>
            <a:chExt cx="10582552" cy="3698200"/>
          </a:xfrm>
        </p:grpSpPr>
        <p:sp>
          <p:nvSpPr>
            <p:cNvPr id="1413" name="Google Shape;1413;p89"/>
            <p:cNvSpPr/>
            <p:nvPr/>
          </p:nvSpPr>
          <p:spPr>
            <a:xfrm>
              <a:off x="0" y="535041"/>
              <a:ext cx="2748277" cy="2360501"/>
            </a:xfrm>
            <a:prstGeom prst="roundRect">
              <a:avLst>
                <a:gd name="adj" fmla="val 16667"/>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9"/>
            <p:cNvSpPr/>
            <p:nvPr/>
          </p:nvSpPr>
          <p:spPr>
            <a:xfrm>
              <a:off x="0" y="2935118"/>
              <a:ext cx="2691012" cy="9983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9"/>
            <p:cNvSpPr txBox="1"/>
            <p:nvPr/>
          </p:nvSpPr>
          <p:spPr>
            <a:xfrm>
              <a:off x="0" y="2935118"/>
              <a:ext cx="2691012" cy="998365"/>
            </a:xfrm>
            <a:prstGeom prst="rect">
              <a:avLst/>
            </a:prstGeom>
            <a:noFill/>
            <a:ln>
              <a:noFill/>
            </a:ln>
          </p:spPr>
          <p:txBody>
            <a:bodyPr spcFirstLastPara="1" wrap="square" lIns="199125" tIns="199125" rIns="199125" bIns="0" anchor="t" anchorCtr="0">
              <a:noAutofit/>
            </a:bodyPr>
            <a:lstStyle/>
            <a:p>
              <a:pPr marL="0" marR="0" lvl="0" indent="0" algn="ctr" rtl="0">
                <a:lnSpc>
                  <a:spcPct val="90000"/>
                </a:lnSpc>
                <a:spcBef>
                  <a:spcPts val="0"/>
                </a:spcBef>
                <a:spcAft>
                  <a:spcPts val="0"/>
                </a:spcAft>
                <a:buNone/>
              </a:pPr>
              <a:r>
                <a:rPr lang="en-US" sz="2800">
                  <a:solidFill>
                    <a:schemeClr val="dk1"/>
                  </a:solidFill>
                  <a:latin typeface="Calibri"/>
                  <a:ea typeface="Calibri"/>
                  <a:cs typeface="Calibri"/>
                  <a:sym typeface="Calibri"/>
                </a:rPr>
                <a:t>Supervised learning</a:t>
              </a:r>
              <a:endParaRPr sz="2800">
                <a:solidFill>
                  <a:schemeClr val="dk1"/>
                </a:solidFill>
                <a:latin typeface="Calibri"/>
                <a:ea typeface="Calibri"/>
                <a:cs typeface="Calibri"/>
                <a:sym typeface="Calibri"/>
              </a:endParaRPr>
            </a:p>
          </p:txBody>
        </p:sp>
        <p:sp>
          <p:nvSpPr>
            <p:cNvPr id="1416" name="Google Shape;1416;p89"/>
            <p:cNvSpPr/>
            <p:nvPr/>
          </p:nvSpPr>
          <p:spPr>
            <a:xfrm>
              <a:off x="3018581" y="822451"/>
              <a:ext cx="4602654" cy="2238186"/>
            </a:xfrm>
            <a:prstGeom prst="roundRect">
              <a:avLst>
                <a:gd name="adj" fmla="val 16667"/>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9"/>
            <p:cNvSpPr/>
            <p:nvPr/>
          </p:nvSpPr>
          <p:spPr>
            <a:xfrm>
              <a:off x="3874377" y="3186348"/>
              <a:ext cx="2691012" cy="9983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9"/>
            <p:cNvSpPr txBox="1"/>
            <p:nvPr/>
          </p:nvSpPr>
          <p:spPr>
            <a:xfrm>
              <a:off x="3874377" y="3186348"/>
              <a:ext cx="2691012" cy="998365"/>
            </a:xfrm>
            <a:prstGeom prst="rect">
              <a:avLst/>
            </a:prstGeom>
            <a:noFill/>
            <a:ln>
              <a:noFill/>
            </a:ln>
          </p:spPr>
          <p:txBody>
            <a:bodyPr spcFirstLastPara="1" wrap="square" lIns="199125" tIns="199125" rIns="199125" bIns="0" anchor="t" anchorCtr="0">
              <a:noAutofit/>
            </a:bodyPr>
            <a:lstStyle/>
            <a:p>
              <a:pPr marL="0" marR="0" lvl="0" indent="0" algn="ctr" rtl="0">
                <a:lnSpc>
                  <a:spcPct val="90000"/>
                </a:lnSpc>
                <a:spcBef>
                  <a:spcPts val="0"/>
                </a:spcBef>
                <a:spcAft>
                  <a:spcPts val="0"/>
                </a:spcAft>
                <a:buNone/>
              </a:pPr>
              <a:r>
                <a:rPr lang="en-US" sz="2800">
                  <a:solidFill>
                    <a:schemeClr val="dk1"/>
                  </a:solidFill>
                  <a:latin typeface="Calibri"/>
                  <a:ea typeface="Calibri"/>
                  <a:cs typeface="Calibri"/>
                  <a:sym typeface="Calibri"/>
                </a:rPr>
                <a:t>Unsupervised learning</a:t>
              </a:r>
              <a:endParaRPr sz="2800">
                <a:solidFill>
                  <a:schemeClr val="dk1"/>
                </a:solidFill>
                <a:latin typeface="Calibri"/>
                <a:ea typeface="Calibri"/>
                <a:cs typeface="Calibri"/>
                <a:sym typeface="Calibri"/>
              </a:endParaRPr>
            </a:p>
          </p:txBody>
        </p:sp>
        <p:sp>
          <p:nvSpPr>
            <p:cNvPr id="1419" name="Google Shape;1419;p89"/>
            <p:cNvSpPr/>
            <p:nvPr/>
          </p:nvSpPr>
          <p:spPr>
            <a:xfrm>
              <a:off x="7938135" y="713832"/>
              <a:ext cx="2566688" cy="2022609"/>
            </a:xfrm>
            <a:prstGeom prst="roundRect">
              <a:avLst>
                <a:gd name="adj" fmla="val 16667"/>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9"/>
            <p:cNvSpPr/>
            <p:nvPr/>
          </p:nvSpPr>
          <p:spPr>
            <a:xfrm>
              <a:off x="7891540" y="3234876"/>
              <a:ext cx="2691012" cy="9983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9"/>
            <p:cNvSpPr txBox="1"/>
            <p:nvPr/>
          </p:nvSpPr>
          <p:spPr>
            <a:xfrm>
              <a:off x="7891540" y="3234876"/>
              <a:ext cx="2691012" cy="998365"/>
            </a:xfrm>
            <a:prstGeom prst="rect">
              <a:avLst/>
            </a:prstGeom>
            <a:noFill/>
            <a:ln>
              <a:noFill/>
            </a:ln>
          </p:spPr>
          <p:txBody>
            <a:bodyPr spcFirstLastPara="1" wrap="square" lIns="199125" tIns="199125" rIns="199125" bIns="0" anchor="t" anchorCtr="0">
              <a:noAutofit/>
            </a:bodyPr>
            <a:lstStyle/>
            <a:p>
              <a:pPr marL="0" marR="0" lvl="0" indent="0" algn="ctr" rtl="0">
                <a:lnSpc>
                  <a:spcPct val="90000"/>
                </a:lnSpc>
                <a:spcBef>
                  <a:spcPts val="0"/>
                </a:spcBef>
                <a:spcAft>
                  <a:spcPts val="0"/>
                </a:spcAft>
                <a:buNone/>
              </a:pPr>
              <a:r>
                <a:rPr lang="en-US" sz="2800">
                  <a:solidFill>
                    <a:schemeClr val="dk1"/>
                  </a:solidFill>
                  <a:latin typeface="Calibri"/>
                  <a:ea typeface="Calibri"/>
                  <a:cs typeface="Calibri"/>
                  <a:sym typeface="Calibri"/>
                </a:rPr>
                <a:t>Reinforcement learning</a:t>
              </a:r>
              <a:endParaRPr sz="2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grpSp>
        <p:nvGrpSpPr>
          <p:cNvPr id="647" name="Google Shape;647;p51"/>
          <p:cNvGrpSpPr/>
          <p:nvPr/>
        </p:nvGrpSpPr>
        <p:grpSpPr>
          <a:xfrm>
            <a:off x="557644" y="515105"/>
            <a:ext cx="11357441" cy="769441"/>
            <a:chOff x="557644" y="486970"/>
            <a:chExt cx="11357441" cy="769441"/>
          </a:xfrm>
        </p:grpSpPr>
        <p:sp>
          <p:nvSpPr>
            <p:cNvPr id="648" name="Google Shape;648;p51"/>
            <p:cNvSpPr txBox="1"/>
            <p:nvPr/>
          </p:nvSpPr>
          <p:spPr>
            <a:xfrm>
              <a:off x="583606" y="486970"/>
              <a:ext cx="9231789"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b="1">
                <a:solidFill>
                  <a:schemeClr val="dk2"/>
                </a:solidFill>
                <a:latin typeface="Montserrat"/>
                <a:ea typeface="Montserrat"/>
                <a:cs typeface="Montserrat"/>
                <a:sym typeface="Montserrat"/>
              </a:endParaRPr>
            </a:p>
          </p:txBody>
        </p:sp>
        <p:sp>
          <p:nvSpPr>
            <p:cNvPr id="651" name="Google Shape;651;p51"/>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37">
                <a:solidFill>
                  <a:schemeClr val="lt1"/>
                </a:solidFill>
                <a:latin typeface="Calibri"/>
                <a:ea typeface="Calibri"/>
                <a:cs typeface="Calibri"/>
                <a:sym typeface="Calibri"/>
              </a:endParaRPr>
            </a:p>
          </p:txBody>
        </p:sp>
      </p:grpSp>
      <p:grpSp>
        <p:nvGrpSpPr>
          <p:cNvPr id="652" name="Google Shape;652;p51"/>
          <p:cNvGrpSpPr/>
          <p:nvPr/>
        </p:nvGrpSpPr>
        <p:grpSpPr>
          <a:xfrm>
            <a:off x="0" y="5607439"/>
            <a:ext cx="64770" cy="1257300"/>
            <a:chOff x="1181105" y="4608196"/>
            <a:chExt cx="64770" cy="1257300"/>
          </a:xfrm>
        </p:grpSpPr>
        <p:sp>
          <p:nvSpPr>
            <p:cNvPr id="653" name="Google Shape;653;p5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54" name="Google Shape;654;p5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55" name="Google Shape;655;p5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56" name="Google Shape;656;p5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657" name="Google Shape;657;p51"/>
          <p:cNvSpPr/>
          <p:nvPr/>
        </p:nvSpPr>
        <p:spPr>
          <a:xfrm>
            <a:off x="584200" y="487363"/>
            <a:ext cx="6495026" cy="111722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What is Machine Learning?</a:t>
            </a:r>
            <a:endParaRPr sz="3600">
              <a:solidFill>
                <a:schemeClr val="dk2"/>
              </a:solidFill>
              <a:latin typeface="Arial"/>
              <a:ea typeface="Arial"/>
              <a:cs typeface="Arial"/>
              <a:sym typeface="Arial"/>
            </a:endParaRPr>
          </a:p>
          <a:p>
            <a:pPr marL="0" marR="0" lvl="0" indent="0" algn="l" rtl="0">
              <a:spcBef>
                <a:spcPts val="0"/>
              </a:spcBef>
              <a:spcAft>
                <a:spcPts val="0"/>
              </a:spcAft>
              <a:buNone/>
            </a:pPr>
            <a:endParaRPr sz="3600">
              <a:solidFill>
                <a:schemeClr val="dk2"/>
              </a:solidFill>
              <a:latin typeface="Arial"/>
              <a:ea typeface="Arial"/>
              <a:cs typeface="Arial"/>
              <a:sym typeface="Arial"/>
            </a:endParaRPr>
          </a:p>
        </p:txBody>
      </p:sp>
      <p:sp>
        <p:nvSpPr>
          <p:cNvPr id="658" name="Google Shape;658;p51" descr="Main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9" name="Google Shape;659;p51" descr="Main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0" name="Google Shape;660;p51" descr="Main image"/>
          <p:cNvSpPr/>
          <p:nvPr/>
        </p:nvSpPr>
        <p:spPr>
          <a:xfrm>
            <a:off x="7086764" y="2679881"/>
            <a:ext cx="495265" cy="49526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61" name="Google Shape;661;p51" descr="Image result for machine learning"/>
          <p:cNvPicPr preferRelativeResize="0"/>
          <p:nvPr/>
        </p:nvPicPr>
        <p:blipFill rotWithShape="1">
          <a:blip r:embed="rId3">
            <a:alphaModFix/>
          </a:blip>
          <a:srcRect/>
          <a:stretch/>
        </p:blipFill>
        <p:spPr>
          <a:xfrm>
            <a:off x="6235132" y="2977710"/>
            <a:ext cx="4968128" cy="2429896"/>
          </a:xfrm>
          <a:prstGeom prst="rect">
            <a:avLst/>
          </a:prstGeom>
          <a:noFill/>
          <a:ln>
            <a:noFill/>
          </a:ln>
          <a:effectLst>
            <a:outerShdw blurRad="292100" dist="139700" dir="2700000" algn="tl" rotWithShape="0">
              <a:srgbClr val="333333">
                <a:alpha val="64705"/>
              </a:srgbClr>
            </a:outerShdw>
          </a:effectLst>
        </p:spPr>
      </p:pic>
      <p:pic>
        <p:nvPicPr>
          <p:cNvPr id="662" name="Google Shape;662;p51" descr="Image result for robot clipart"/>
          <p:cNvPicPr preferRelativeResize="0"/>
          <p:nvPr/>
        </p:nvPicPr>
        <p:blipFill rotWithShape="1">
          <a:blip r:embed="rId4">
            <a:alphaModFix/>
          </a:blip>
          <a:srcRect/>
          <a:stretch/>
        </p:blipFill>
        <p:spPr>
          <a:xfrm>
            <a:off x="774561" y="2977710"/>
            <a:ext cx="2662661" cy="3138597"/>
          </a:xfrm>
          <a:prstGeom prst="rect">
            <a:avLst/>
          </a:prstGeom>
          <a:noFill/>
          <a:ln>
            <a:noFill/>
          </a:ln>
        </p:spPr>
      </p:pic>
      <p:sp>
        <p:nvSpPr>
          <p:cNvPr id="663" name="Google Shape;663;p51"/>
          <p:cNvSpPr/>
          <p:nvPr/>
        </p:nvSpPr>
        <p:spPr>
          <a:xfrm>
            <a:off x="2550031" y="1920150"/>
            <a:ext cx="2915071" cy="1480655"/>
          </a:xfrm>
          <a:prstGeom prst="cloudCallout">
            <a:avLst>
              <a:gd name="adj1" fmla="val -20833"/>
              <a:gd name="adj2" fmla="val 62500"/>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Learned enough to play chess with Vishwanathan Anand!</a:t>
            </a:r>
            <a:endParaRPr sz="1800">
              <a:solidFill>
                <a:schemeClr val="dk1"/>
              </a:solidFill>
              <a:latin typeface="Calibri"/>
              <a:ea typeface="Calibri"/>
              <a:cs typeface="Calibri"/>
              <a:sym typeface="Calibri"/>
            </a:endParaRPr>
          </a:p>
        </p:txBody>
      </p:sp>
      <p:sp>
        <p:nvSpPr>
          <p:cNvPr id="664" name="Google Shape;664;p51"/>
          <p:cNvSpPr txBox="1"/>
          <p:nvPr/>
        </p:nvSpPr>
        <p:spPr>
          <a:xfrm>
            <a:off x="688610" y="1521119"/>
            <a:ext cx="21700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Sometime later….</a:t>
            </a:r>
            <a:endParaRPr sz="1800" b="1">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90"/>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1429" name="Google Shape;1429;p90"/>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1430" name="Google Shape;1430;p90"/>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520"/>
              <a:buFont typeface="Arial"/>
              <a:buNone/>
            </a:pPr>
            <a:br>
              <a:rPr lang="en-US" sz="2520" b="0" i="0" u="none" strike="noStrike" cap="none">
                <a:solidFill>
                  <a:schemeClr val="dk1"/>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r>
              <a:rPr lang="en-US" sz="3600" b="0" i="0" u="none" strike="noStrike" cap="none">
                <a:solidFill>
                  <a:schemeClr val="dk2"/>
                </a:solidFill>
                <a:latin typeface="Arial"/>
                <a:ea typeface="Arial"/>
                <a:cs typeface="Arial"/>
                <a:sym typeface="Arial"/>
              </a:rPr>
              <a:t>Supervised Learning: Learn from Examples</a:t>
            </a:r>
            <a:br>
              <a:rPr lang="en-US" sz="3600" b="0" i="0" u="none" strike="noStrike" cap="none">
                <a:solidFill>
                  <a:schemeClr val="dk2"/>
                </a:solidFill>
                <a:latin typeface="Arial"/>
                <a:ea typeface="Arial"/>
                <a:cs typeface="Arial"/>
                <a:sym typeface="Arial"/>
              </a:rPr>
            </a:br>
            <a:br>
              <a:rPr lang="en-US" sz="3600" b="0" i="0" u="none" strike="noStrike" cap="none">
                <a:solidFill>
                  <a:schemeClr val="dk1"/>
                </a:solidFill>
                <a:latin typeface="Arial"/>
                <a:ea typeface="Arial"/>
                <a:cs typeface="Arial"/>
                <a:sym typeface="Arial"/>
              </a:rPr>
            </a:br>
            <a:endParaRPr sz="3600" b="0" i="0" u="none" strike="noStrike" cap="none">
              <a:solidFill>
                <a:schemeClr val="dk1"/>
              </a:solidFill>
              <a:latin typeface="Arial"/>
              <a:ea typeface="Arial"/>
              <a:cs typeface="Arial"/>
              <a:sym typeface="Arial"/>
            </a:endParaRPr>
          </a:p>
        </p:txBody>
      </p:sp>
      <p:grpSp>
        <p:nvGrpSpPr>
          <p:cNvPr id="1431" name="Google Shape;1431;p90"/>
          <p:cNvGrpSpPr/>
          <p:nvPr/>
        </p:nvGrpSpPr>
        <p:grpSpPr>
          <a:xfrm>
            <a:off x="1654400" y="2389287"/>
            <a:ext cx="1867631" cy="1981228"/>
            <a:chOff x="1464505" y="2249809"/>
            <a:chExt cx="2314718" cy="2403985"/>
          </a:xfrm>
        </p:grpSpPr>
        <p:pic>
          <p:nvPicPr>
            <p:cNvPr id="1432" name="Google Shape;1432;p90" descr="Image result for apples"/>
            <p:cNvPicPr preferRelativeResize="0"/>
            <p:nvPr/>
          </p:nvPicPr>
          <p:blipFill rotWithShape="1">
            <a:blip r:embed="rId3">
              <a:alphaModFix/>
            </a:blip>
            <a:srcRect/>
            <a:stretch/>
          </p:blipFill>
          <p:spPr>
            <a:xfrm>
              <a:off x="1570052" y="2370917"/>
              <a:ext cx="1018166" cy="1018166"/>
            </a:xfrm>
            <a:prstGeom prst="rect">
              <a:avLst/>
            </a:prstGeom>
            <a:noFill/>
            <a:ln>
              <a:noFill/>
            </a:ln>
          </p:spPr>
        </p:pic>
        <p:pic>
          <p:nvPicPr>
            <p:cNvPr id="1433" name="Google Shape;1433;p90" descr="Image result for apples"/>
            <p:cNvPicPr preferRelativeResize="0"/>
            <p:nvPr/>
          </p:nvPicPr>
          <p:blipFill rotWithShape="1">
            <a:blip r:embed="rId4">
              <a:alphaModFix/>
            </a:blip>
            <a:srcRect/>
            <a:stretch/>
          </p:blipFill>
          <p:spPr>
            <a:xfrm>
              <a:off x="2588216" y="2249809"/>
              <a:ext cx="1191007" cy="1191007"/>
            </a:xfrm>
            <a:prstGeom prst="rect">
              <a:avLst/>
            </a:prstGeom>
            <a:noFill/>
            <a:ln>
              <a:noFill/>
            </a:ln>
          </p:spPr>
        </p:pic>
        <p:pic>
          <p:nvPicPr>
            <p:cNvPr id="1434" name="Google Shape;1434;p90" descr="Image result for apples"/>
            <p:cNvPicPr preferRelativeResize="0"/>
            <p:nvPr/>
          </p:nvPicPr>
          <p:blipFill rotWithShape="1">
            <a:blip r:embed="rId5">
              <a:alphaModFix/>
            </a:blip>
            <a:srcRect l="33755" t="15818" r="31465" b="18011"/>
            <a:stretch/>
          </p:blipFill>
          <p:spPr>
            <a:xfrm>
              <a:off x="1464505" y="3451224"/>
              <a:ext cx="1123713" cy="1202570"/>
            </a:xfrm>
            <a:prstGeom prst="rect">
              <a:avLst/>
            </a:prstGeom>
            <a:noFill/>
            <a:ln>
              <a:noFill/>
            </a:ln>
          </p:spPr>
        </p:pic>
        <p:pic>
          <p:nvPicPr>
            <p:cNvPr id="1435" name="Google Shape;1435;p90" descr="Image result for apples"/>
            <p:cNvPicPr preferRelativeResize="0"/>
            <p:nvPr/>
          </p:nvPicPr>
          <p:blipFill rotWithShape="1">
            <a:blip r:embed="rId3">
              <a:alphaModFix/>
            </a:blip>
            <a:srcRect/>
            <a:stretch/>
          </p:blipFill>
          <p:spPr>
            <a:xfrm>
              <a:off x="2674638" y="3624162"/>
              <a:ext cx="1018166" cy="1018166"/>
            </a:xfrm>
            <a:prstGeom prst="rect">
              <a:avLst/>
            </a:prstGeom>
            <a:noFill/>
            <a:ln>
              <a:noFill/>
            </a:ln>
          </p:spPr>
        </p:pic>
      </p:grpSp>
      <p:sp>
        <p:nvSpPr>
          <p:cNvPr id="1436" name="Google Shape;1436;p90"/>
          <p:cNvSpPr/>
          <p:nvPr/>
        </p:nvSpPr>
        <p:spPr>
          <a:xfrm>
            <a:off x="1398694" y="2389287"/>
            <a:ext cx="2324746" cy="2151709"/>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7" name="Google Shape;1437;p90"/>
          <p:cNvSpPr txBox="1"/>
          <p:nvPr/>
        </p:nvSpPr>
        <p:spPr>
          <a:xfrm>
            <a:off x="1724127" y="1977320"/>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data</a:t>
            </a:r>
            <a:endParaRPr sz="1800">
              <a:solidFill>
                <a:schemeClr val="accent1"/>
              </a:solidFill>
              <a:latin typeface="Arial"/>
              <a:ea typeface="Arial"/>
              <a:cs typeface="Arial"/>
              <a:sym typeface="Arial"/>
            </a:endParaRPr>
          </a:p>
        </p:txBody>
      </p:sp>
      <p:sp>
        <p:nvSpPr>
          <p:cNvPr id="1438" name="Google Shape;1438;p90"/>
          <p:cNvSpPr txBox="1"/>
          <p:nvPr/>
        </p:nvSpPr>
        <p:spPr>
          <a:xfrm>
            <a:off x="1468423" y="5711340"/>
            <a:ext cx="232474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These are apples</a:t>
            </a:r>
            <a:endParaRPr sz="1800">
              <a:solidFill>
                <a:schemeClr val="dk1"/>
              </a:solidFill>
              <a:latin typeface="Arial"/>
              <a:ea typeface="Arial"/>
              <a:cs typeface="Arial"/>
              <a:sym typeface="Arial"/>
            </a:endParaRPr>
          </a:p>
        </p:txBody>
      </p:sp>
      <p:sp>
        <p:nvSpPr>
          <p:cNvPr id="1439" name="Google Shape;1439;p90"/>
          <p:cNvSpPr txBox="1"/>
          <p:nvPr/>
        </p:nvSpPr>
        <p:spPr>
          <a:xfrm>
            <a:off x="1241738" y="5077038"/>
            <a:ext cx="270838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response</a:t>
            </a:r>
            <a:endParaRPr sz="1800">
              <a:solidFill>
                <a:schemeClr val="accent1"/>
              </a:solidFill>
              <a:latin typeface="Arial"/>
              <a:ea typeface="Arial"/>
              <a:cs typeface="Arial"/>
              <a:sym typeface="Arial"/>
            </a:endParaRPr>
          </a:p>
        </p:txBody>
      </p:sp>
      <p:sp>
        <p:nvSpPr>
          <p:cNvPr id="1440" name="Google Shape;1440;p90"/>
          <p:cNvSpPr/>
          <p:nvPr/>
        </p:nvSpPr>
        <p:spPr>
          <a:xfrm>
            <a:off x="1398694" y="5535196"/>
            <a:ext cx="2324746" cy="710619"/>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1" name="Google Shape;1441;p90"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2" name="Google Shape;1442;p90"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3" name="Google Shape;1443;p90" descr="Related image"/>
          <p:cNvSpPr/>
          <p:nvPr/>
        </p:nvSpPr>
        <p:spPr>
          <a:xfrm>
            <a:off x="6155420" y="2801095"/>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44" name="Google Shape;1444;p90" descr="Related image"/>
          <p:cNvPicPr preferRelativeResize="0"/>
          <p:nvPr/>
        </p:nvPicPr>
        <p:blipFill rotWithShape="1">
          <a:blip r:embed="rId6">
            <a:alphaModFix/>
          </a:blip>
          <a:srcRect/>
          <a:stretch/>
        </p:blipFill>
        <p:spPr>
          <a:xfrm>
            <a:off x="5532897" y="3002702"/>
            <a:ext cx="2434454" cy="1996447"/>
          </a:xfrm>
          <a:prstGeom prst="rect">
            <a:avLst/>
          </a:prstGeom>
          <a:noFill/>
          <a:ln>
            <a:noFill/>
          </a:ln>
        </p:spPr>
      </p:pic>
      <p:cxnSp>
        <p:nvCxnSpPr>
          <p:cNvPr id="1445" name="Google Shape;1445;p90"/>
          <p:cNvCxnSpPr>
            <a:stCxn id="1436" idx="3"/>
            <a:endCxn id="1444" idx="1"/>
          </p:cNvCxnSpPr>
          <p:nvPr/>
        </p:nvCxnSpPr>
        <p:spPr>
          <a:xfrm>
            <a:off x="3723440" y="3465141"/>
            <a:ext cx="1809600" cy="535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446" name="Google Shape;1446;p90"/>
          <p:cNvCxnSpPr>
            <a:stCxn id="1440" idx="3"/>
            <a:endCxn id="1444" idx="1"/>
          </p:cNvCxnSpPr>
          <p:nvPr/>
        </p:nvCxnSpPr>
        <p:spPr>
          <a:xfrm rot="10800000" flipH="1">
            <a:off x="3723440" y="4000806"/>
            <a:ext cx="1809600" cy="1889700"/>
          </a:xfrm>
          <a:prstGeom prst="straightConnector1">
            <a:avLst/>
          </a:prstGeom>
          <a:noFill/>
          <a:ln w="57150" cap="flat" cmpd="sng">
            <a:solidFill>
              <a:schemeClr val="accent1"/>
            </a:solidFill>
            <a:prstDash val="solid"/>
            <a:miter lim="800000"/>
            <a:headEnd type="none" w="sm" len="sm"/>
            <a:tailEnd type="triangle" w="med" len="med"/>
          </a:ln>
        </p:spPr>
      </p:cxnSp>
      <p:sp>
        <p:nvSpPr>
          <p:cNvPr id="1447" name="Google Shape;1447;p90"/>
          <p:cNvSpPr txBox="1"/>
          <p:nvPr/>
        </p:nvSpPr>
        <p:spPr>
          <a:xfrm>
            <a:off x="5913164" y="2561949"/>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Model</a:t>
            </a:r>
            <a:endParaRPr sz="1800">
              <a:solidFill>
                <a:schemeClr val="accent1"/>
              </a:solidFill>
              <a:latin typeface="Arial"/>
              <a:ea typeface="Arial"/>
              <a:cs typeface="Arial"/>
              <a:sym typeface="Arial"/>
            </a:endParaRPr>
          </a:p>
        </p:txBody>
      </p:sp>
      <p:pic>
        <p:nvPicPr>
          <p:cNvPr id="1448" name="Google Shape;1448;p90" descr="Image result for apples"/>
          <p:cNvPicPr preferRelativeResize="0"/>
          <p:nvPr/>
        </p:nvPicPr>
        <p:blipFill rotWithShape="1">
          <a:blip r:embed="rId7">
            <a:alphaModFix/>
          </a:blip>
          <a:srcRect/>
          <a:stretch/>
        </p:blipFill>
        <p:spPr>
          <a:xfrm>
            <a:off x="6349042" y="5566146"/>
            <a:ext cx="926148" cy="926148"/>
          </a:xfrm>
          <a:prstGeom prst="rect">
            <a:avLst/>
          </a:prstGeom>
          <a:noFill/>
          <a:ln>
            <a:noFill/>
          </a:ln>
        </p:spPr>
      </p:pic>
      <p:sp>
        <p:nvSpPr>
          <p:cNvPr id="1449" name="Google Shape;1449;p90"/>
          <p:cNvSpPr txBox="1"/>
          <p:nvPr/>
        </p:nvSpPr>
        <p:spPr>
          <a:xfrm>
            <a:off x="5913164" y="6519994"/>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New data</a:t>
            </a:r>
            <a:endParaRPr sz="1800">
              <a:solidFill>
                <a:schemeClr val="accent1"/>
              </a:solidFill>
              <a:latin typeface="Arial"/>
              <a:ea typeface="Arial"/>
              <a:cs typeface="Arial"/>
              <a:sym typeface="Arial"/>
            </a:endParaRPr>
          </a:p>
        </p:txBody>
      </p:sp>
      <p:cxnSp>
        <p:nvCxnSpPr>
          <p:cNvPr id="1450" name="Google Shape;1450;p90"/>
          <p:cNvCxnSpPr>
            <a:stCxn id="1448" idx="0"/>
          </p:cNvCxnSpPr>
          <p:nvPr/>
        </p:nvCxnSpPr>
        <p:spPr>
          <a:xfrm rot="10800000">
            <a:off x="6812116" y="5026746"/>
            <a:ext cx="0" cy="539400"/>
          </a:xfrm>
          <a:prstGeom prst="straightConnector1">
            <a:avLst/>
          </a:prstGeom>
          <a:noFill/>
          <a:ln w="57150" cap="flat" cmpd="sng">
            <a:solidFill>
              <a:schemeClr val="accent1"/>
            </a:solidFill>
            <a:prstDash val="solid"/>
            <a:miter lim="800000"/>
            <a:headEnd type="none" w="sm" len="sm"/>
            <a:tailEnd type="triangle" w="med" len="med"/>
          </a:ln>
        </p:spPr>
      </p:cxnSp>
      <p:sp>
        <p:nvSpPr>
          <p:cNvPr id="1451" name="Google Shape;1451;p90"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2" name="Google Shape;1452;p90"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3" name="Google Shape;1453;p90"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54" name="Google Shape;1454;p90"/>
          <p:cNvPicPr preferRelativeResize="0"/>
          <p:nvPr/>
        </p:nvPicPr>
        <p:blipFill rotWithShape="1">
          <a:blip r:embed="rId8">
            <a:alphaModFix/>
          </a:blip>
          <a:srcRect/>
          <a:stretch/>
        </p:blipFill>
        <p:spPr>
          <a:xfrm>
            <a:off x="7338016" y="5636801"/>
            <a:ext cx="672718" cy="784837"/>
          </a:xfrm>
          <a:prstGeom prst="rect">
            <a:avLst/>
          </a:prstGeom>
          <a:noFill/>
          <a:ln>
            <a:noFill/>
          </a:ln>
        </p:spPr>
      </p:pic>
      <p:cxnSp>
        <p:nvCxnSpPr>
          <p:cNvPr id="1455" name="Google Shape;1455;p90"/>
          <p:cNvCxnSpPr>
            <a:stCxn id="1444" idx="3"/>
          </p:cNvCxnSpPr>
          <p:nvPr/>
        </p:nvCxnSpPr>
        <p:spPr>
          <a:xfrm>
            <a:off x="7967351" y="4000925"/>
            <a:ext cx="2013600" cy="0"/>
          </a:xfrm>
          <a:prstGeom prst="straightConnector1">
            <a:avLst/>
          </a:prstGeom>
          <a:noFill/>
          <a:ln w="57150" cap="flat" cmpd="sng">
            <a:solidFill>
              <a:schemeClr val="accent1"/>
            </a:solidFill>
            <a:prstDash val="solid"/>
            <a:miter lim="800000"/>
            <a:headEnd type="none" w="sm" len="sm"/>
            <a:tailEnd type="triangle" w="med" len="med"/>
          </a:ln>
        </p:spPr>
      </p:cxnSp>
      <p:sp>
        <p:nvSpPr>
          <p:cNvPr id="1456" name="Google Shape;1456;p90"/>
          <p:cNvSpPr txBox="1"/>
          <p:nvPr/>
        </p:nvSpPr>
        <p:spPr>
          <a:xfrm>
            <a:off x="10136282" y="3770454"/>
            <a:ext cx="17353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It’s an apple</a:t>
            </a:r>
            <a:endParaRPr sz="1800" b="1">
              <a:solidFill>
                <a:srgbClr val="FF0000"/>
              </a:solidFill>
              <a:latin typeface="Arial"/>
              <a:ea typeface="Arial"/>
              <a:cs typeface="Arial"/>
              <a:sym typeface="Arial"/>
            </a:endParaRPr>
          </a:p>
        </p:txBody>
      </p:sp>
      <p:sp>
        <p:nvSpPr>
          <p:cNvPr id="1457" name="Google Shape;1457;p90"/>
          <p:cNvSpPr txBox="1"/>
          <p:nvPr/>
        </p:nvSpPr>
        <p:spPr>
          <a:xfrm>
            <a:off x="9980908" y="3201675"/>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New response</a:t>
            </a:r>
            <a:endParaRPr sz="1800">
              <a:solidFill>
                <a:schemeClr val="accent1"/>
              </a:solidFill>
              <a:latin typeface="Arial"/>
              <a:ea typeface="Arial"/>
              <a:cs typeface="Arial"/>
              <a:sym typeface="Arial"/>
            </a:endParaRPr>
          </a:p>
        </p:txBody>
      </p:sp>
      <p:sp>
        <p:nvSpPr>
          <p:cNvPr id="1458" name="Google Shape;1458;p90"/>
          <p:cNvSpPr/>
          <p:nvPr/>
        </p:nvSpPr>
        <p:spPr>
          <a:xfrm>
            <a:off x="557643" y="1278284"/>
            <a:ext cx="1135744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Supervised machine learning</a:t>
            </a:r>
            <a:r>
              <a:rPr lang="en-US" sz="1800">
                <a:solidFill>
                  <a:schemeClr val="dk1"/>
                </a:solidFill>
                <a:latin typeface="Arial"/>
                <a:ea typeface="Arial"/>
                <a:cs typeface="Arial"/>
                <a:sym typeface="Arial"/>
              </a:rPr>
              <a:t> enables computers to learn from labeled data without being explicitly programmed.</a:t>
            </a:r>
            <a:endParaRPr sz="18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91"/>
          <p:cNvSpPr txBox="1"/>
          <p:nvPr/>
        </p:nvSpPr>
        <p:spPr>
          <a:xfrm>
            <a:off x="10991374" y="6538795"/>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1466" name="Google Shape;1466;p91"/>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1467" name="Google Shape;1467;p91"/>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Arial"/>
              <a:buNone/>
            </a:pPr>
            <a:br>
              <a:rPr lang="en-US" sz="3200" b="0" i="0" u="none" strike="noStrike" cap="none">
                <a:solidFill>
                  <a:schemeClr val="dk1"/>
                </a:solidFill>
                <a:latin typeface="Arial"/>
                <a:ea typeface="Arial"/>
                <a:cs typeface="Arial"/>
                <a:sym typeface="Arial"/>
              </a:rPr>
            </a:br>
            <a:br>
              <a:rPr lang="en-US" sz="3200" b="0" i="0" u="none" strike="noStrike" cap="none">
                <a:solidFill>
                  <a:schemeClr val="dk1"/>
                </a:solidFill>
                <a:latin typeface="Arial"/>
                <a:ea typeface="Arial"/>
                <a:cs typeface="Arial"/>
                <a:sym typeface="Arial"/>
              </a:rPr>
            </a:br>
            <a:br>
              <a:rPr lang="en-US" sz="3200" b="0" i="0" u="none" strike="noStrike" cap="none">
                <a:solidFill>
                  <a:schemeClr val="dk1"/>
                </a:solidFill>
                <a:latin typeface="Arial"/>
                <a:ea typeface="Arial"/>
                <a:cs typeface="Arial"/>
                <a:sym typeface="Arial"/>
              </a:rPr>
            </a:br>
            <a:r>
              <a:rPr lang="en-US" sz="3200" b="0" i="0" u="none" strike="noStrike" cap="none">
                <a:solidFill>
                  <a:schemeClr val="dk2"/>
                </a:solidFill>
                <a:latin typeface="Arial"/>
                <a:ea typeface="Arial"/>
                <a:cs typeface="Arial"/>
                <a:sym typeface="Arial"/>
              </a:rPr>
              <a:t>Unsupervised Learning: Uncover hidden patterns</a:t>
            </a:r>
            <a:br>
              <a:rPr lang="en-US" sz="3200" b="0" i="0" u="none" strike="noStrike" cap="none">
                <a:solidFill>
                  <a:schemeClr val="dk2"/>
                </a:solidFill>
                <a:latin typeface="Arial"/>
                <a:ea typeface="Arial"/>
                <a:cs typeface="Arial"/>
                <a:sym typeface="Arial"/>
              </a:rPr>
            </a:br>
            <a:br>
              <a:rPr lang="en-US" sz="3200" b="0" i="0" u="none" strike="noStrike" cap="none">
                <a:solidFill>
                  <a:schemeClr val="dk1"/>
                </a:solidFill>
                <a:latin typeface="Arial"/>
                <a:ea typeface="Arial"/>
                <a:cs typeface="Arial"/>
                <a:sym typeface="Arial"/>
              </a:rPr>
            </a:br>
            <a:endParaRPr sz="3200" b="0" i="0" u="none" strike="noStrike" cap="none">
              <a:solidFill>
                <a:schemeClr val="dk1"/>
              </a:solidFill>
              <a:latin typeface="Arial"/>
              <a:ea typeface="Arial"/>
              <a:cs typeface="Arial"/>
              <a:sym typeface="Arial"/>
            </a:endParaRPr>
          </a:p>
        </p:txBody>
      </p:sp>
      <p:pic>
        <p:nvPicPr>
          <p:cNvPr id="1468" name="Google Shape;1468;p91" descr="Image result for apples"/>
          <p:cNvPicPr preferRelativeResize="0"/>
          <p:nvPr/>
        </p:nvPicPr>
        <p:blipFill rotWithShape="1">
          <a:blip r:embed="rId3">
            <a:alphaModFix/>
          </a:blip>
          <a:srcRect/>
          <a:stretch/>
        </p:blipFill>
        <p:spPr>
          <a:xfrm>
            <a:off x="1002194" y="2936782"/>
            <a:ext cx="821507" cy="839114"/>
          </a:xfrm>
          <a:prstGeom prst="rect">
            <a:avLst/>
          </a:prstGeom>
          <a:noFill/>
          <a:ln>
            <a:noFill/>
          </a:ln>
        </p:spPr>
      </p:pic>
      <p:pic>
        <p:nvPicPr>
          <p:cNvPr id="1469" name="Google Shape;1469;p91" descr="Image result for apples"/>
          <p:cNvPicPr preferRelativeResize="0"/>
          <p:nvPr/>
        </p:nvPicPr>
        <p:blipFill rotWithShape="1">
          <a:blip r:embed="rId4">
            <a:alphaModFix/>
          </a:blip>
          <a:srcRect/>
          <a:stretch/>
        </p:blipFill>
        <p:spPr>
          <a:xfrm>
            <a:off x="931251" y="5192522"/>
            <a:ext cx="960964" cy="981560"/>
          </a:xfrm>
          <a:prstGeom prst="rect">
            <a:avLst/>
          </a:prstGeom>
          <a:noFill/>
          <a:ln>
            <a:noFill/>
          </a:ln>
        </p:spPr>
      </p:pic>
      <p:sp>
        <p:nvSpPr>
          <p:cNvPr id="1470" name="Google Shape;1470;p91"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1" name="Google Shape;1471;p91"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2" name="Google Shape;1472;p91" descr="Related image"/>
          <p:cNvSpPr/>
          <p:nvPr/>
        </p:nvSpPr>
        <p:spPr>
          <a:xfrm>
            <a:off x="5783468" y="2847596"/>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73" name="Google Shape;1473;p91" descr="Related image"/>
          <p:cNvPicPr preferRelativeResize="0"/>
          <p:nvPr/>
        </p:nvPicPr>
        <p:blipFill rotWithShape="1">
          <a:blip r:embed="rId5">
            <a:alphaModFix/>
          </a:blip>
          <a:srcRect/>
          <a:stretch/>
        </p:blipFill>
        <p:spPr>
          <a:xfrm>
            <a:off x="5129973" y="3544617"/>
            <a:ext cx="2434454" cy="1996447"/>
          </a:xfrm>
          <a:prstGeom prst="rect">
            <a:avLst/>
          </a:prstGeom>
          <a:noFill/>
          <a:ln>
            <a:noFill/>
          </a:ln>
        </p:spPr>
      </p:pic>
      <p:sp>
        <p:nvSpPr>
          <p:cNvPr id="1474" name="Google Shape;1474;p91"/>
          <p:cNvSpPr txBox="1"/>
          <p:nvPr/>
        </p:nvSpPr>
        <p:spPr>
          <a:xfrm>
            <a:off x="5541212" y="5754885"/>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Model</a:t>
            </a:r>
            <a:endParaRPr sz="1800">
              <a:solidFill>
                <a:schemeClr val="accent1"/>
              </a:solidFill>
              <a:latin typeface="Arial"/>
              <a:ea typeface="Arial"/>
              <a:cs typeface="Arial"/>
              <a:sym typeface="Arial"/>
            </a:endParaRPr>
          </a:p>
        </p:txBody>
      </p:sp>
      <p:sp>
        <p:nvSpPr>
          <p:cNvPr id="1475" name="Google Shape;1475;p91"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6" name="Google Shape;1476;p91"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7" name="Google Shape;1477;p91"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78" name="Google Shape;1478;p91" descr="Image result for apples"/>
          <p:cNvPicPr preferRelativeResize="0"/>
          <p:nvPr/>
        </p:nvPicPr>
        <p:blipFill rotWithShape="1">
          <a:blip r:embed="rId6">
            <a:alphaModFix/>
          </a:blip>
          <a:srcRect/>
          <a:stretch/>
        </p:blipFill>
        <p:spPr>
          <a:xfrm>
            <a:off x="3132047" y="2917009"/>
            <a:ext cx="844043" cy="844043"/>
          </a:xfrm>
          <a:prstGeom prst="rect">
            <a:avLst/>
          </a:prstGeom>
          <a:noFill/>
          <a:ln>
            <a:noFill/>
          </a:ln>
        </p:spPr>
      </p:pic>
      <p:pic>
        <p:nvPicPr>
          <p:cNvPr id="1479" name="Google Shape;1479;p91" descr="Image result for banana"/>
          <p:cNvPicPr preferRelativeResize="0"/>
          <p:nvPr/>
        </p:nvPicPr>
        <p:blipFill rotWithShape="1">
          <a:blip r:embed="rId7">
            <a:alphaModFix/>
          </a:blip>
          <a:srcRect/>
          <a:stretch/>
        </p:blipFill>
        <p:spPr>
          <a:xfrm>
            <a:off x="1983585" y="2847596"/>
            <a:ext cx="939395" cy="841974"/>
          </a:xfrm>
          <a:prstGeom prst="rect">
            <a:avLst/>
          </a:prstGeom>
          <a:noFill/>
          <a:ln>
            <a:noFill/>
          </a:ln>
        </p:spPr>
      </p:pic>
      <p:pic>
        <p:nvPicPr>
          <p:cNvPr id="1480" name="Google Shape;1480;p91" descr="Image result for oranges"/>
          <p:cNvPicPr preferRelativeResize="0"/>
          <p:nvPr/>
        </p:nvPicPr>
        <p:blipFill rotWithShape="1">
          <a:blip r:embed="rId8">
            <a:alphaModFix/>
          </a:blip>
          <a:srcRect/>
          <a:stretch/>
        </p:blipFill>
        <p:spPr>
          <a:xfrm>
            <a:off x="933678" y="3989013"/>
            <a:ext cx="958537" cy="881791"/>
          </a:xfrm>
          <a:prstGeom prst="rect">
            <a:avLst/>
          </a:prstGeom>
          <a:noFill/>
          <a:ln>
            <a:noFill/>
          </a:ln>
        </p:spPr>
      </p:pic>
      <p:pic>
        <p:nvPicPr>
          <p:cNvPr id="1481" name="Google Shape;1481;p91" descr="Image result for oranges"/>
          <p:cNvPicPr preferRelativeResize="0"/>
          <p:nvPr/>
        </p:nvPicPr>
        <p:blipFill rotWithShape="1">
          <a:blip r:embed="rId8">
            <a:alphaModFix/>
          </a:blip>
          <a:srcRect/>
          <a:stretch/>
        </p:blipFill>
        <p:spPr>
          <a:xfrm>
            <a:off x="1892215" y="5230511"/>
            <a:ext cx="958537" cy="881791"/>
          </a:xfrm>
          <a:prstGeom prst="rect">
            <a:avLst/>
          </a:prstGeom>
          <a:noFill/>
          <a:ln>
            <a:noFill/>
          </a:ln>
        </p:spPr>
      </p:pic>
      <p:pic>
        <p:nvPicPr>
          <p:cNvPr id="1482" name="Google Shape;1482;p91" descr="Image result for banana"/>
          <p:cNvPicPr preferRelativeResize="0"/>
          <p:nvPr/>
        </p:nvPicPr>
        <p:blipFill rotWithShape="1">
          <a:blip r:embed="rId7">
            <a:alphaModFix/>
          </a:blip>
          <a:srcRect/>
          <a:stretch/>
        </p:blipFill>
        <p:spPr>
          <a:xfrm>
            <a:off x="3080352" y="5170248"/>
            <a:ext cx="939395" cy="841974"/>
          </a:xfrm>
          <a:prstGeom prst="rect">
            <a:avLst/>
          </a:prstGeom>
          <a:noFill/>
          <a:ln>
            <a:noFill/>
          </a:ln>
        </p:spPr>
      </p:pic>
      <p:pic>
        <p:nvPicPr>
          <p:cNvPr id="1483" name="Google Shape;1483;p91" descr="Image result for apples"/>
          <p:cNvPicPr preferRelativeResize="0"/>
          <p:nvPr/>
        </p:nvPicPr>
        <p:blipFill rotWithShape="1">
          <a:blip r:embed="rId4">
            <a:alphaModFix/>
          </a:blip>
          <a:srcRect/>
          <a:stretch/>
        </p:blipFill>
        <p:spPr>
          <a:xfrm>
            <a:off x="3046098" y="3974870"/>
            <a:ext cx="960964" cy="981560"/>
          </a:xfrm>
          <a:prstGeom prst="rect">
            <a:avLst/>
          </a:prstGeom>
          <a:noFill/>
          <a:ln>
            <a:noFill/>
          </a:ln>
        </p:spPr>
      </p:pic>
      <p:pic>
        <p:nvPicPr>
          <p:cNvPr id="1484" name="Google Shape;1484;p91" descr="Image result for oranges"/>
          <p:cNvPicPr preferRelativeResize="0"/>
          <p:nvPr/>
        </p:nvPicPr>
        <p:blipFill rotWithShape="1">
          <a:blip r:embed="rId9">
            <a:alphaModFix/>
          </a:blip>
          <a:srcRect/>
          <a:stretch/>
        </p:blipFill>
        <p:spPr>
          <a:xfrm>
            <a:off x="2046461" y="4160021"/>
            <a:ext cx="852532" cy="773142"/>
          </a:xfrm>
          <a:prstGeom prst="rect">
            <a:avLst/>
          </a:prstGeom>
          <a:noFill/>
          <a:ln>
            <a:noFill/>
          </a:ln>
        </p:spPr>
      </p:pic>
      <p:sp>
        <p:nvSpPr>
          <p:cNvPr id="1485" name="Google Shape;1485;p91"/>
          <p:cNvSpPr/>
          <p:nvPr/>
        </p:nvSpPr>
        <p:spPr>
          <a:xfrm>
            <a:off x="698023" y="2832098"/>
            <a:ext cx="3610513" cy="3568706"/>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86" name="Google Shape;1486;p91"/>
          <p:cNvCxnSpPr/>
          <p:nvPr/>
        </p:nvCxnSpPr>
        <p:spPr>
          <a:xfrm>
            <a:off x="4308536" y="4616451"/>
            <a:ext cx="945397" cy="0"/>
          </a:xfrm>
          <a:prstGeom prst="straightConnector1">
            <a:avLst/>
          </a:prstGeom>
          <a:noFill/>
          <a:ln w="57150" cap="flat" cmpd="sng">
            <a:solidFill>
              <a:schemeClr val="accent1"/>
            </a:solidFill>
            <a:prstDash val="solid"/>
            <a:miter lim="800000"/>
            <a:headEnd type="none" w="sm" len="sm"/>
            <a:tailEnd type="triangle" w="med" len="med"/>
          </a:ln>
        </p:spPr>
      </p:cxnSp>
      <p:sp>
        <p:nvSpPr>
          <p:cNvPr id="1487" name="Google Shape;1487;p91"/>
          <p:cNvSpPr txBox="1"/>
          <p:nvPr/>
        </p:nvSpPr>
        <p:spPr>
          <a:xfrm>
            <a:off x="1780632" y="2417476"/>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data</a:t>
            </a:r>
            <a:endParaRPr sz="1800">
              <a:solidFill>
                <a:schemeClr val="accent1"/>
              </a:solidFill>
              <a:latin typeface="Arial"/>
              <a:ea typeface="Arial"/>
              <a:cs typeface="Arial"/>
              <a:sym typeface="Arial"/>
            </a:endParaRPr>
          </a:p>
        </p:txBody>
      </p:sp>
      <p:sp>
        <p:nvSpPr>
          <p:cNvPr id="1488" name="Google Shape;1488;p91"/>
          <p:cNvSpPr/>
          <p:nvPr/>
        </p:nvSpPr>
        <p:spPr>
          <a:xfrm>
            <a:off x="5252686" y="2198255"/>
            <a:ext cx="1994148"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 can see patterns</a:t>
            </a:r>
            <a:endParaRPr sz="1800">
              <a:solidFill>
                <a:schemeClr val="dk1"/>
              </a:solidFill>
              <a:latin typeface="Calibri"/>
              <a:ea typeface="Calibri"/>
              <a:cs typeface="Calibri"/>
              <a:sym typeface="Calibri"/>
            </a:endParaRPr>
          </a:p>
        </p:txBody>
      </p:sp>
      <p:pic>
        <p:nvPicPr>
          <p:cNvPr id="1489" name="Google Shape;1489;p91" descr="Image result for apples"/>
          <p:cNvPicPr preferRelativeResize="0"/>
          <p:nvPr/>
        </p:nvPicPr>
        <p:blipFill rotWithShape="1">
          <a:blip r:embed="rId3">
            <a:alphaModFix/>
          </a:blip>
          <a:srcRect/>
          <a:stretch/>
        </p:blipFill>
        <p:spPr>
          <a:xfrm>
            <a:off x="8511445" y="3202202"/>
            <a:ext cx="821507" cy="839114"/>
          </a:xfrm>
          <a:prstGeom prst="rect">
            <a:avLst/>
          </a:prstGeom>
          <a:noFill/>
          <a:ln>
            <a:noFill/>
          </a:ln>
        </p:spPr>
      </p:pic>
      <p:pic>
        <p:nvPicPr>
          <p:cNvPr id="1490" name="Google Shape;1490;p91" descr="Image result for apples"/>
          <p:cNvPicPr preferRelativeResize="0"/>
          <p:nvPr/>
        </p:nvPicPr>
        <p:blipFill rotWithShape="1">
          <a:blip r:embed="rId4">
            <a:alphaModFix/>
          </a:blip>
          <a:srcRect/>
          <a:stretch/>
        </p:blipFill>
        <p:spPr>
          <a:xfrm>
            <a:off x="10139983" y="3114969"/>
            <a:ext cx="960964" cy="981560"/>
          </a:xfrm>
          <a:prstGeom prst="rect">
            <a:avLst/>
          </a:prstGeom>
          <a:noFill/>
          <a:ln>
            <a:noFill/>
          </a:ln>
        </p:spPr>
      </p:pic>
      <p:pic>
        <p:nvPicPr>
          <p:cNvPr id="1491" name="Google Shape;1491;p91" descr="Image result for apples"/>
          <p:cNvPicPr preferRelativeResize="0"/>
          <p:nvPr/>
        </p:nvPicPr>
        <p:blipFill rotWithShape="1">
          <a:blip r:embed="rId6">
            <a:alphaModFix/>
          </a:blip>
          <a:srcRect/>
          <a:stretch/>
        </p:blipFill>
        <p:spPr>
          <a:xfrm>
            <a:off x="10954892" y="3212233"/>
            <a:ext cx="844043" cy="844043"/>
          </a:xfrm>
          <a:prstGeom prst="rect">
            <a:avLst/>
          </a:prstGeom>
          <a:noFill/>
          <a:ln>
            <a:noFill/>
          </a:ln>
        </p:spPr>
      </p:pic>
      <p:pic>
        <p:nvPicPr>
          <p:cNvPr id="1492" name="Google Shape;1492;p91" descr="Image result for apples"/>
          <p:cNvPicPr preferRelativeResize="0"/>
          <p:nvPr/>
        </p:nvPicPr>
        <p:blipFill rotWithShape="1">
          <a:blip r:embed="rId4">
            <a:alphaModFix/>
          </a:blip>
          <a:srcRect/>
          <a:stretch/>
        </p:blipFill>
        <p:spPr>
          <a:xfrm>
            <a:off x="9319006" y="3130979"/>
            <a:ext cx="960964" cy="981560"/>
          </a:xfrm>
          <a:prstGeom prst="rect">
            <a:avLst/>
          </a:prstGeom>
          <a:noFill/>
          <a:ln>
            <a:noFill/>
          </a:ln>
        </p:spPr>
      </p:pic>
      <p:pic>
        <p:nvPicPr>
          <p:cNvPr id="1493" name="Google Shape;1493;p91" descr="Image result for oranges"/>
          <p:cNvPicPr preferRelativeResize="0"/>
          <p:nvPr/>
        </p:nvPicPr>
        <p:blipFill rotWithShape="1">
          <a:blip r:embed="rId8">
            <a:alphaModFix/>
          </a:blip>
          <a:srcRect/>
          <a:stretch/>
        </p:blipFill>
        <p:spPr>
          <a:xfrm>
            <a:off x="8509765" y="4218903"/>
            <a:ext cx="958537" cy="881791"/>
          </a:xfrm>
          <a:prstGeom prst="rect">
            <a:avLst/>
          </a:prstGeom>
          <a:noFill/>
          <a:ln>
            <a:noFill/>
          </a:ln>
        </p:spPr>
      </p:pic>
      <p:pic>
        <p:nvPicPr>
          <p:cNvPr id="1494" name="Google Shape;1494;p91" descr="Image result for oranges"/>
          <p:cNvPicPr preferRelativeResize="0"/>
          <p:nvPr/>
        </p:nvPicPr>
        <p:blipFill rotWithShape="1">
          <a:blip r:embed="rId8">
            <a:alphaModFix/>
          </a:blip>
          <a:srcRect/>
          <a:stretch/>
        </p:blipFill>
        <p:spPr>
          <a:xfrm>
            <a:off x="10621678" y="4218903"/>
            <a:ext cx="958537" cy="881791"/>
          </a:xfrm>
          <a:prstGeom prst="rect">
            <a:avLst/>
          </a:prstGeom>
          <a:noFill/>
          <a:ln>
            <a:noFill/>
          </a:ln>
        </p:spPr>
      </p:pic>
      <p:pic>
        <p:nvPicPr>
          <p:cNvPr id="1495" name="Google Shape;1495;p91" descr="Image result for oranges"/>
          <p:cNvPicPr preferRelativeResize="0"/>
          <p:nvPr/>
        </p:nvPicPr>
        <p:blipFill rotWithShape="1">
          <a:blip r:embed="rId9">
            <a:alphaModFix/>
          </a:blip>
          <a:srcRect/>
          <a:stretch/>
        </p:blipFill>
        <p:spPr>
          <a:xfrm>
            <a:off x="9592203" y="4352893"/>
            <a:ext cx="852532" cy="773142"/>
          </a:xfrm>
          <a:prstGeom prst="rect">
            <a:avLst/>
          </a:prstGeom>
          <a:noFill/>
          <a:ln>
            <a:noFill/>
          </a:ln>
        </p:spPr>
      </p:pic>
      <p:pic>
        <p:nvPicPr>
          <p:cNvPr id="1496" name="Google Shape;1496;p91" descr="Image result for banana"/>
          <p:cNvPicPr preferRelativeResize="0"/>
          <p:nvPr/>
        </p:nvPicPr>
        <p:blipFill rotWithShape="1">
          <a:blip r:embed="rId7">
            <a:alphaModFix/>
          </a:blip>
          <a:srcRect/>
          <a:stretch/>
        </p:blipFill>
        <p:spPr>
          <a:xfrm>
            <a:off x="9670285" y="5293243"/>
            <a:ext cx="939395" cy="841974"/>
          </a:xfrm>
          <a:prstGeom prst="rect">
            <a:avLst/>
          </a:prstGeom>
          <a:noFill/>
          <a:ln>
            <a:noFill/>
          </a:ln>
        </p:spPr>
      </p:pic>
      <p:pic>
        <p:nvPicPr>
          <p:cNvPr id="1497" name="Google Shape;1497;p91" descr="Image result for banana"/>
          <p:cNvPicPr preferRelativeResize="0"/>
          <p:nvPr/>
        </p:nvPicPr>
        <p:blipFill rotWithShape="1">
          <a:blip r:embed="rId7">
            <a:alphaModFix/>
          </a:blip>
          <a:srcRect/>
          <a:stretch/>
        </p:blipFill>
        <p:spPr>
          <a:xfrm>
            <a:off x="8652808" y="5320901"/>
            <a:ext cx="939395" cy="841974"/>
          </a:xfrm>
          <a:prstGeom prst="rect">
            <a:avLst/>
          </a:prstGeom>
          <a:noFill/>
          <a:ln>
            <a:noFill/>
          </a:ln>
        </p:spPr>
      </p:pic>
      <p:cxnSp>
        <p:nvCxnSpPr>
          <p:cNvPr id="1498" name="Google Shape;1498;p91"/>
          <p:cNvCxnSpPr>
            <a:stCxn id="1473" idx="3"/>
          </p:cNvCxnSpPr>
          <p:nvPr/>
        </p:nvCxnSpPr>
        <p:spPr>
          <a:xfrm rot="10800000" flipH="1">
            <a:off x="7564427" y="3761041"/>
            <a:ext cx="804600" cy="781800"/>
          </a:xfrm>
          <a:prstGeom prst="straightConnector1">
            <a:avLst/>
          </a:prstGeom>
          <a:noFill/>
          <a:ln w="57150" cap="flat" cmpd="sng">
            <a:solidFill>
              <a:srgbClr val="FF0000"/>
            </a:solidFill>
            <a:prstDash val="solid"/>
            <a:miter lim="800000"/>
            <a:headEnd type="none" w="sm" len="sm"/>
            <a:tailEnd type="triangle" w="med" len="med"/>
          </a:ln>
        </p:spPr>
      </p:cxnSp>
      <p:cxnSp>
        <p:nvCxnSpPr>
          <p:cNvPr id="1499" name="Google Shape;1499;p91"/>
          <p:cNvCxnSpPr>
            <a:stCxn id="1473" idx="3"/>
            <a:endCxn id="1493" idx="1"/>
          </p:cNvCxnSpPr>
          <p:nvPr/>
        </p:nvCxnSpPr>
        <p:spPr>
          <a:xfrm>
            <a:off x="7564427" y="4542841"/>
            <a:ext cx="945300" cy="117000"/>
          </a:xfrm>
          <a:prstGeom prst="straightConnector1">
            <a:avLst/>
          </a:prstGeom>
          <a:noFill/>
          <a:ln w="57150" cap="flat" cmpd="sng">
            <a:solidFill>
              <a:srgbClr val="FF0000"/>
            </a:solidFill>
            <a:prstDash val="solid"/>
            <a:miter lim="800000"/>
            <a:headEnd type="none" w="sm" len="sm"/>
            <a:tailEnd type="triangle" w="med" len="med"/>
          </a:ln>
        </p:spPr>
      </p:cxnSp>
      <p:cxnSp>
        <p:nvCxnSpPr>
          <p:cNvPr id="1500" name="Google Shape;1500;p91"/>
          <p:cNvCxnSpPr>
            <a:stCxn id="1473" idx="3"/>
            <a:endCxn id="1497" idx="1"/>
          </p:cNvCxnSpPr>
          <p:nvPr/>
        </p:nvCxnSpPr>
        <p:spPr>
          <a:xfrm>
            <a:off x="7564427" y="4542841"/>
            <a:ext cx="1088400" cy="1199100"/>
          </a:xfrm>
          <a:prstGeom prst="straightConnector1">
            <a:avLst/>
          </a:prstGeom>
          <a:noFill/>
          <a:ln w="57150" cap="flat" cmpd="sng">
            <a:solidFill>
              <a:srgbClr val="FF0000"/>
            </a:solidFill>
            <a:prstDash val="solid"/>
            <a:miter lim="800000"/>
            <a:headEnd type="none" w="sm" len="sm"/>
            <a:tailEnd type="triangle" w="med" len="med"/>
          </a:ln>
        </p:spPr>
      </p:cxnSp>
      <p:sp>
        <p:nvSpPr>
          <p:cNvPr id="1501" name="Google Shape;1501;p91"/>
          <p:cNvSpPr/>
          <p:nvPr/>
        </p:nvSpPr>
        <p:spPr>
          <a:xfrm>
            <a:off x="530535" y="1355356"/>
            <a:ext cx="112683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222222"/>
                </a:solidFill>
                <a:latin typeface="Arial"/>
                <a:ea typeface="Arial"/>
                <a:cs typeface="Arial"/>
                <a:sym typeface="Arial"/>
              </a:rPr>
              <a:t>Unsupervised learning draws inferences from data without labeled responses.</a:t>
            </a:r>
            <a:endParaRPr sz="1800" b="1">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8" name="Google Shape;1508;p92"/>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1509" name="Google Shape;1509;p92"/>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520"/>
              <a:buFont typeface="Arial"/>
              <a:buNone/>
            </a:pPr>
            <a:br>
              <a:rPr lang="en-US" sz="2520" b="0" i="0" u="none" strike="noStrike" cap="none">
                <a:solidFill>
                  <a:schemeClr val="dk1"/>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br>
              <a:rPr lang="en-US" sz="2520" b="0" i="0" u="none" strike="noStrike" cap="none">
                <a:solidFill>
                  <a:schemeClr val="dk1"/>
                </a:solidFill>
                <a:latin typeface="Arial"/>
                <a:ea typeface="Arial"/>
                <a:cs typeface="Arial"/>
                <a:sym typeface="Arial"/>
              </a:rPr>
            </a:br>
            <a:r>
              <a:rPr lang="en-US" sz="3600" b="0" i="0" u="none" strike="noStrike" cap="none">
                <a:solidFill>
                  <a:schemeClr val="dk2"/>
                </a:solidFill>
                <a:latin typeface="Arial"/>
                <a:ea typeface="Arial"/>
                <a:cs typeface="Arial"/>
                <a:sym typeface="Arial"/>
              </a:rPr>
              <a:t>Supervised vs Unsupervised Learning</a:t>
            </a:r>
            <a:br>
              <a:rPr lang="en-US" sz="3600" b="0" i="0" u="none" strike="noStrike" cap="none">
                <a:solidFill>
                  <a:schemeClr val="dk2"/>
                </a:solidFill>
                <a:latin typeface="Arial"/>
                <a:ea typeface="Arial"/>
                <a:cs typeface="Arial"/>
                <a:sym typeface="Arial"/>
              </a:rPr>
            </a:br>
            <a:br>
              <a:rPr lang="en-US" sz="3600" b="0" i="0" u="none" strike="noStrike" cap="none">
                <a:solidFill>
                  <a:schemeClr val="dk1"/>
                </a:solidFill>
                <a:latin typeface="Arial"/>
                <a:ea typeface="Arial"/>
                <a:cs typeface="Arial"/>
                <a:sym typeface="Arial"/>
              </a:rPr>
            </a:br>
            <a:endParaRPr sz="3600" b="0" i="0" u="none" strike="noStrike" cap="none">
              <a:solidFill>
                <a:schemeClr val="dk1"/>
              </a:solidFill>
              <a:latin typeface="Arial"/>
              <a:ea typeface="Arial"/>
              <a:cs typeface="Arial"/>
              <a:sym typeface="Arial"/>
            </a:endParaRPr>
          </a:p>
        </p:txBody>
      </p:sp>
      <p:sp>
        <p:nvSpPr>
          <p:cNvPr id="1510" name="Google Shape;1510;p92"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1" name="Google Shape;1511;p92"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2" name="Google Shape;1512;p92"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3" name="Google Shape;1513;p92"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4" name="Google Shape;1514;p92"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5" name="Google Shape;1515;p92" descr="Image result for labels icon"/>
          <p:cNvSpPr/>
          <p:nvPr/>
        </p:nvSpPr>
        <p:spPr>
          <a:xfrm>
            <a:off x="917575" y="6175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6" name="Google Shape;1516;p92" descr="Image result for labels icon"/>
          <p:cNvSpPr/>
          <p:nvPr/>
        </p:nvSpPr>
        <p:spPr>
          <a:xfrm>
            <a:off x="1069975" y="769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17" name="Google Shape;1517;p92"/>
          <p:cNvPicPr preferRelativeResize="0"/>
          <p:nvPr/>
        </p:nvPicPr>
        <p:blipFill rotWithShape="1">
          <a:blip r:embed="rId3">
            <a:alphaModFix/>
          </a:blip>
          <a:srcRect/>
          <a:stretch/>
        </p:blipFill>
        <p:spPr>
          <a:xfrm>
            <a:off x="3804140" y="2403906"/>
            <a:ext cx="1116826" cy="1392668"/>
          </a:xfrm>
          <a:prstGeom prst="rect">
            <a:avLst/>
          </a:prstGeom>
          <a:noFill/>
          <a:ln>
            <a:noFill/>
          </a:ln>
        </p:spPr>
      </p:pic>
      <p:pic>
        <p:nvPicPr>
          <p:cNvPr id="1518" name="Google Shape;1518;p92" descr="Image result for feedback icon"/>
          <p:cNvPicPr preferRelativeResize="0"/>
          <p:nvPr/>
        </p:nvPicPr>
        <p:blipFill rotWithShape="1">
          <a:blip r:embed="rId4">
            <a:alphaModFix/>
          </a:blip>
          <a:srcRect/>
          <a:stretch/>
        </p:blipFill>
        <p:spPr>
          <a:xfrm>
            <a:off x="1222375" y="2220694"/>
            <a:ext cx="1575880" cy="1575880"/>
          </a:xfrm>
          <a:prstGeom prst="rect">
            <a:avLst/>
          </a:prstGeom>
          <a:noFill/>
          <a:ln>
            <a:noFill/>
          </a:ln>
        </p:spPr>
      </p:pic>
      <p:pic>
        <p:nvPicPr>
          <p:cNvPr id="1519" name="Google Shape;1519;p92" descr="Image result for predictions icon"/>
          <p:cNvPicPr preferRelativeResize="0"/>
          <p:nvPr/>
        </p:nvPicPr>
        <p:blipFill rotWithShape="1">
          <a:blip r:embed="rId5">
            <a:alphaModFix/>
          </a:blip>
          <a:srcRect/>
          <a:stretch/>
        </p:blipFill>
        <p:spPr>
          <a:xfrm>
            <a:off x="2604672" y="4564508"/>
            <a:ext cx="1510913" cy="1510913"/>
          </a:xfrm>
          <a:prstGeom prst="rect">
            <a:avLst/>
          </a:prstGeom>
          <a:noFill/>
          <a:ln>
            <a:noFill/>
          </a:ln>
        </p:spPr>
      </p:pic>
      <p:pic>
        <p:nvPicPr>
          <p:cNvPr id="1520" name="Google Shape;1520;p92" descr="Image result for hidden structure icon"/>
          <p:cNvPicPr preferRelativeResize="0"/>
          <p:nvPr/>
        </p:nvPicPr>
        <p:blipFill rotWithShape="1">
          <a:blip r:embed="rId6">
            <a:alphaModFix/>
          </a:blip>
          <a:srcRect/>
          <a:stretch/>
        </p:blipFill>
        <p:spPr>
          <a:xfrm>
            <a:off x="8363108" y="4564508"/>
            <a:ext cx="2131016" cy="1278610"/>
          </a:xfrm>
          <a:prstGeom prst="rect">
            <a:avLst/>
          </a:prstGeom>
          <a:noFill/>
          <a:ln>
            <a:noFill/>
          </a:ln>
        </p:spPr>
      </p:pic>
      <p:sp>
        <p:nvSpPr>
          <p:cNvPr id="1521" name="Google Shape;1521;p92"/>
          <p:cNvSpPr txBox="1"/>
          <p:nvPr/>
        </p:nvSpPr>
        <p:spPr>
          <a:xfrm>
            <a:off x="917575" y="1840545"/>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Direct Feedback</a:t>
            </a:r>
            <a:endParaRPr sz="1800">
              <a:solidFill>
                <a:srgbClr val="FF0000"/>
              </a:solidFill>
              <a:latin typeface="Arial"/>
              <a:ea typeface="Arial"/>
              <a:cs typeface="Arial"/>
              <a:sym typeface="Arial"/>
            </a:endParaRPr>
          </a:p>
        </p:txBody>
      </p:sp>
      <p:sp>
        <p:nvSpPr>
          <p:cNvPr id="1522" name="Google Shape;1522;p92"/>
          <p:cNvSpPr txBox="1"/>
          <p:nvPr/>
        </p:nvSpPr>
        <p:spPr>
          <a:xfrm>
            <a:off x="3360128" y="1849359"/>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Labeled Data</a:t>
            </a:r>
            <a:endParaRPr sz="1800">
              <a:solidFill>
                <a:srgbClr val="FF0000"/>
              </a:solidFill>
              <a:latin typeface="Arial"/>
              <a:ea typeface="Arial"/>
              <a:cs typeface="Arial"/>
              <a:sym typeface="Arial"/>
            </a:endParaRPr>
          </a:p>
        </p:txBody>
      </p:sp>
      <p:sp>
        <p:nvSpPr>
          <p:cNvPr id="1523" name="Google Shape;1523;p92"/>
          <p:cNvSpPr txBox="1"/>
          <p:nvPr/>
        </p:nvSpPr>
        <p:spPr>
          <a:xfrm>
            <a:off x="2010315" y="4186362"/>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Predictions as output</a:t>
            </a:r>
            <a:endParaRPr sz="1800">
              <a:solidFill>
                <a:srgbClr val="FF0000"/>
              </a:solidFill>
              <a:latin typeface="Arial"/>
              <a:ea typeface="Arial"/>
              <a:cs typeface="Arial"/>
              <a:sym typeface="Arial"/>
            </a:endParaRPr>
          </a:p>
        </p:txBody>
      </p:sp>
      <p:sp>
        <p:nvSpPr>
          <p:cNvPr id="1524" name="Google Shape;1524;p92"/>
          <p:cNvSpPr txBox="1"/>
          <p:nvPr/>
        </p:nvSpPr>
        <p:spPr>
          <a:xfrm>
            <a:off x="8163246" y="4069885"/>
            <a:ext cx="2530739"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Find hidden structure in data</a:t>
            </a:r>
            <a:endParaRPr sz="1800">
              <a:solidFill>
                <a:srgbClr val="FF0000"/>
              </a:solidFill>
              <a:latin typeface="Arial"/>
              <a:ea typeface="Arial"/>
              <a:cs typeface="Arial"/>
              <a:sym typeface="Arial"/>
            </a:endParaRPr>
          </a:p>
        </p:txBody>
      </p:sp>
      <p:pic>
        <p:nvPicPr>
          <p:cNvPr id="1525" name="Google Shape;1525;p92"/>
          <p:cNvPicPr preferRelativeResize="0"/>
          <p:nvPr/>
        </p:nvPicPr>
        <p:blipFill rotWithShape="1">
          <a:blip r:embed="rId3">
            <a:alphaModFix/>
          </a:blip>
          <a:srcRect/>
          <a:stretch/>
        </p:blipFill>
        <p:spPr>
          <a:xfrm>
            <a:off x="10135572" y="2246649"/>
            <a:ext cx="1116826" cy="1392668"/>
          </a:xfrm>
          <a:prstGeom prst="rect">
            <a:avLst/>
          </a:prstGeom>
          <a:noFill/>
          <a:ln>
            <a:noFill/>
          </a:ln>
        </p:spPr>
      </p:pic>
      <p:pic>
        <p:nvPicPr>
          <p:cNvPr id="1526" name="Google Shape;1526;p92" descr="Image result for feedback icon"/>
          <p:cNvPicPr preferRelativeResize="0"/>
          <p:nvPr/>
        </p:nvPicPr>
        <p:blipFill rotWithShape="1">
          <a:blip r:embed="rId4">
            <a:alphaModFix/>
          </a:blip>
          <a:srcRect/>
          <a:stretch/>
        </p:blipFill>
        <p:spPr>
          <a:xfrm>
            <a:off x="7575168" y="2105780"/>
            <a:ext cx="1575880" cy="1575880"/>
          </a:xfrm>
          <a:prstGeom prst="rect">
            <a:avLst/>
          </a:prstGeom>
          <a:noFill/>
          <a:ln>
            <a:noFill/>
          </a:ln>
        </p:spPr>
      </p:pic>
      <p:sp>
        <p:nvSpPr>
          <p:cNvPr id="1527" name="Google Shape;1527;p92"/>
          <p:cNvSpPr txBox="1"/>
          <p:nvPr/>
        </p:nvSpPr>
        <p:spPr>
          <a:xfrm>
            <a:off x="7222802" y="1736448"/>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No Feedback</a:t>
            </a:r>
            <a:endParaRPr sz="1800">
              <a:solidFill>
                <a:srgbClr val="FF0000"/>
              </a:solidFill>
              <a:latin typeface="Arial"/>
              <a:ea typeface="Arial"/>
              <a:cs typeface="Arial"/>
              <a:sym typeface="Arial"/>
            </a:endParaRPr>
          </a:p>
        </p:txBody>
      </p:sp>
      <p:sp>
        <p:nvSpPr>
          <p:cNvPr id="1528" name="Google Shape;1528;p92"/>
          <p:cNvSpPr txBox="1"/>
          <p:nvPr/>
        </p:nvSpPr>
        <p:spPr>
          <a:xfrm>
            <a:off x="9337190" y="1741890"/>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Non-Labeled Data</a:t>
            </a:r>
            <a:endParaRPr sz="1800">
              <a:solidFill>
                <a:srgbClr val="FF0000"/>
              </a:solidFill>
              <a:latin typeface="Arial"/>
              <a:ea typeface="Arial"/>
              <a:cs typeface="Arial"/>
              <a:sym typeface="Arial"/>
            </a:endParaRPr>
          </a:p>
        </p:txBody>
      </p:sp>
      <p:pic>
        <p:nvPicPr>
          <p:cNvPr id="1529" name="Google Shape;1529;p92" descr="Image result for cross icon"/>
          <p:cNvPicPr preferRelativeResize="0"/>
          <p:nvPr/>
        </p:nvPicPr>
        <p:blipFill rotWithShape="1">
          <a:blip r:embed="rId7">
            <a:alphaModFix/>
          </a:blip>
          <a:srcRect/>
          <a:stretch/>
        </p:blipFill>
        <p:spPr>
          <a:xfrm>
            <a:off x="7244406" y="2712204"/>
            <a:ext cx="661523" cy="661523"/>
          </a:xfrm>
          <a:prstGeom prst="rect">
            <a:avLst/>
          </a:prstGeom>
          <a:noFill/>
          <a:ln>
            <a:noFill/>
          </a:ln>
        </p:spPr>
      </p:pic>
      <p:pic>
        <p:nvPicPr>
          <p:cNvPr id="1530" name="Google Shape;1530;p92" descr="Image result for cross icon"/>
          <p:cNvPicPr preferRelativeResize="0"/>
          <p:nvPr/>
        </p:nvPicPr>
        <p:blipFill rotWithShape="1">
          <a:blip r:embed="rId7">
            <a:alphaModFix/>
          </a:blip>
          <a:srcRect/>
          <a:stretch/>
        </p:blipFill>
        <p:spPr>
          <a:xfrm>
            <a:off x="10393557" y="2977794"/>
            <a:ext cx="661523" cy="661523"/>
          </a:xfrm>
          <a:prstGeom prst="rect">
            <a:avLst/>
          </a:prstGeom>
          <a:noFill/>
          <a:ln>
            <a:noFill/>
          </a:ln>
        </p:spPr>
      </p:pic>
      <p:cxnSp>
        <p:nvCxnSpPr>
          <p:cNvPr id="1531" name="Google Shape;1531;p92"/>
          <p:cNvCxnSpPr/>
          <p:nvPr/>
        </p:nvCxnSpPr>
        <p:spPr>
          <a:xfrm>
            <a:off x="6416298" y="1450757"/>
            <a:ext cx="46495" cy="5058531"/>
          </a:xfrm>
          <a:prstGeom prst="straightConnector1">
            <a:avLst/>
          </a:prstGeom>
          <a:noFill/>
          <a:ln w="9525" cap="flat" cmpd="sng">
            <a:solidFill>
              <a:schemeClr val="accent1"/>
            </a:solidFill>
            <a:prstDash val="dash"/>
            <a:miter lim="800000"/>
            <a:headEnd type="none" w="sm" len="sm"/>
            <a:tailEnd type="none" w="sm" len="sm"/>
          </a:ln>
        </p:spPr>
      </p:cxnSp>
      <p:sp>
        <p:nvSpPr>
          <p:cNvPr id="1532" name="Google Shape;1532;p92"/>
          <p:cNvSpPr txBox="1"/>
          <p:nvPr/>
        </p:nvSpPr>
        <p:spPr>
          <a:xfrm>
            <a:off x="2106264" y="1407472"/>
            <a:ext cx="272643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Supervised</a:t>
            </a:r>
            <a:endParaRPr sz="1800" b="1">
              <a:solidFill>
                <a:schemeClr val="dk1"/>
              </a:solidFill>
              <a:latin typeface="Arial"/>
              <a:ea typeface="Arial"/>
              <a:cs typeface="Arial"/>
              <a:sym typeface="Arial"/>
            </a:endParaRPr>
          </a:p>
        </p:txBody>
      </p:sp>
      <p:sp>
        <p:nvSpPr>
          <p:cNvPr id="1533" name="Google Shape;1533;p92"/>
          <p:cNvSpPr txBox="1"/>
          <p:nvPr/>
        </p:nvSpPr>
        <p:spPr>
          <a:xfrm>
            <a:off x="8065396" y="1312856"/>
            <a:ext cx="272643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Unsupervised</a:t>
            </a:r>
            <a:endParaRPr sz="1800" b="1">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93"/>
          <p:cNvSpPr txBox="1"/>
          <p:nvPr/>
        </p:nvSpPr>
        <p:spPr>
          <a:xfrm>
            <a:off x="10991374" y="6693781"/>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1541" name="Google Shape;1541;p93"/>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1542" name="Google Shape;1542;p93"/>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br>
              <a:rPr lang="en-US" sz="2400" b="0" i="0" u="none" strike="noStrike" cap="none">
                <a:solidFill>
                  <a:schemeClr val="dk1"/>
                </a:solidFill>
                <a:latin typeface="Arial"/>
                <a:ea typeface="Arial"/>
                <a:cs typeface="Arial"/>
                <a:sym typeface="Arial"/>
              </a:rPr>
            </a:br>
            <a:br>
              <a:rPr lang="en-US" sz="2400" b="0" i="0" u="none" strike="noStrike" cap="none">
                <a:solidFill>
                  <a:schemeClr val="dk1"/>
                </a:solidFill>
                <a:latin typeface="Arial"/>
                <a:ea typeface="Arial"/>
                <a:cs typeface="Arial"/>
                <a:sym typeface="Arial"/>
              </a:rPr>
            </a:br>
            <a:br>
              <a:rPr lang="en-US" sz="2400" b="0" i="0" u="none" strike="noStrike" cap="none">
                <a:solidFill>
                  <a:schemeClr val="dk1"/>
                </a:solidFill>
                <a:latin typeface="Arial"/>
                <a:ea typeface="Arial"/>
                <a:cs typeface="Arial"/>
                <a:sym typeface="Arial"/>
              </a:rPr>
            </a:br>
            <a:r>
              <a:rPr lang="en-US" sz="2400" b="0" i="0" u="none" strike="noStrike" cap="none">
                <a:solidFill>
                  <a:schemeClr val="dk2"/>
                </a:solidFill>
                <a:latin typeface="Arial"/>
                <a:ea typeface="Arial"/>
                <a:cs typeface="Arial"/>
                <a:sym typeface="Arial"/>
              </a:rPr>
              <a:t>Reinforcement Learning: Learn by interaction with environment</a:t>
            </a:r>
            <a:br>
              <a:rPr lang="en-US" sz="2400" b="0" i="0" u="none" strike="noStrike" cap="none">
                <a:solidFill>
                  <a:schemeClr val="dk2"/>
                </a:solidFill>
                <a:latin typeface="Arial"/>
                <a:ea typeface="Arial"/>
                <a:cs typeface="Arial"/>
                <a:sym typeface="Arial"/>
              </a:rPr>
            </a:br>
            <a:br>
              <a:rPr lang="en-US" sz="2400" b="0" i="0" u="none" strike="noStrike" cap="none">
                <a:solidFill>
                  <a:schemeClr val="dk1"/>
                </a:solidFill>
                <a:latin typeface="Arial"/>
                <a:ea typeface="Arial"/>
                <a:cs typeface="Arial"/>
                <a:sym typeface="Arial"/>
              </a:rPr>
            </a:br>
            <a:endParaRPr sz="2400" b="0" i="0" u="none" strike="noStrike" cap="none">
              <a:solidFill>
                <a:schemeClr val="dk1"/>
              </a:solidFill>
              <a:latin typeface="Arial"/>
              <a:ea typeface="Arial"/>
              <a:cs typeface="Arial"/>
              <a:sym typeface="Arial"/>
            </a:endParaRPr>
          </a:p>
        </p:txBody>
      </p:sp>
      <p:sp>
        <p:nvSpPr>
          <p:cNvPr id="1543" name="Google Shape;1543;p93"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4" name="Google Shape;1544;p93"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5" name="Google Shape;1545;p93" descr="Related image"/>
          <p:cNvSpPr/>
          <p:nvPr/>
        </p:nvSpPr>
        <p:spPr>
          <a:xfrm>
            <a:off x="5783468" y="3002582"/>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46" name="Google Shape;1546;p93" descr="Related image"/>
          <p:cNvPicPr preferRelativeResize="0"/>
          <p:nvPr/>
        </p:nvPicPr>
        <p:blipFill rotWithShape="1">
          <a:blip r:embed="rId3">
            <a:alphaModFix/>
          </a:blip>
          <a:srcRect/>
          <a:stretch/>
        </p:blipFill>
        <p:spPr>
          <a:xfrm>
            <a:off x="3164070" y="3843904"/>
            <a:ext cx="1375304" cy="1239903"/>
          </a:xfrm>
          <a:prstGeom prst="rect">
            <a:avLst/>
          </a:prstGeom>
          <a:noFill/>
          <a:ln>
            <a:noFill/>
          </a:ln>
        </p:spPr>
      </p:pic>
      <p:sp>
        <p:nvSpPr>
          <p:cNvPr id="1547" name="Google Shape;1547;p93"/>
          <p:cNvSpPr txBox="1"/>
          <p:nvPr/>
        </p:nvSpPr>
        <p:spPr>
          <a:xfrm>
            <a:off x="3021081" y="5273067"/>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Response</a:t>
            </a:r>
            <a:endParaRPr sz="1800">
              <a:solidFill>
                <a:schemeClr val="accent1"/>
              </a:solidFill>
              <a:latin typeface="Arial"/>
              <a:ea typeface="Arial"/>
              <a:cs typeface="Arial"/>
              <a:sym typeface="Arial"/>
            </a:endParaRPr>
          </a:p>
        </p:txBody>
      </p:sp>
      <p:sp>
        <p:nvSpPr>
          <p:cNvPr id="1548" name="Google Shape;1548;p93"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9" name="Google Shape;1549;p93"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0" name="Google Shape;1550;p93"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551" name="Google Shape;1551;p93"/>
          <p:cNvCxnSpPr/>
          <p:nvPr/>
        </p:nvCxnSpPr>
        <p:spPr>
          <a:xfrm>
            <a:off x="2231763" y="4376138"/>
            <a:ext cx="859966" cy="0"/>
          </a:xfrm>
          <a:prstGeom prst="straightConnector1">
            <a:avLst/>
          </a:prstGeom>
          <a:noFill/>
          <a:ln w="57150" cap="flat" cmpd="sng">
            <a:solidFill>
              <a:schemeClr val="accent1"/>
            </a:solidFill>
            <a:prstDash val="solid"/>
            <a:miter lim="800000"/>
            <a:headEnd type="none" w="sm" len="sm"/>
            <a:tailEnd type="triangle" w="med" len="med"/>
          </a:ln>
        </p:spPr>
      </p:cxnSp>
      <p:sp>
        <p:nvSpPr>
          <p:cNvPr id="1552" name="Google Shape;1552;p93"/>
          <p:cNvSpPr/>
          <p:nvPr/>
        </p:nvSpPr>
        <p:spPr>
          <a:xfrm>
            <a:off x="3021081" y="2644899"/>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It’s a mango</a:t>
            </a:r>
            <a:endParaRPr sz="1800">
              <a:solidFill>
                <a:schemeClr val="dk1"/>
              </a:solidFill>
              <a:latin typeface="Calibri"/>
              <a:ea typeface="Calibri"/>
              <a:cs typeface="Calibri"/>
              <a:sym typeface="Calibri"/>
            </a:endParaRPr>
          </a:p>
        </p:txBody>
      </p:sp>
      <p:pic>
        <p:nvPicPr>
          <p:cNvPr id="1553" name="Google Shape;1553;p93" descr="Image result for apples"/>
          <p:cNvPicPr preferRelativeResize="0"/>
          <p:nvPr/>
        </p:nvPicPr>
        <p:blipFill rotWithShape="1">
          <a:blip r:embed="rId4">
            <a:alphaModFix/>
          </a:blip>
          <a:srcRect/>
          <a:stretch/>
        </p:blipFill>
        <p:spPr>
          <a:xfrm>
            <a:off x="459691" y="3861332"/>
            <a:ext cx="842457" cy="926148"/>
          </a:xfrm>
          <a:prstGeom prst="rect">
            <a:avLst/>
          </a:prstGeom>
          <a:noFill/>
          <a:ln>
            <a:noFill/>
          </a:ln>
        </p:spPr>
      </p:pic>
      <p:sp>
        <p:nvSpPr>
          <p:cNvPr id="1554" name="Google Shape;1554;p93"/>
          <p:cNvSpPr txBox="1"/>
          <p:nvPr/>
        </p:nvSpPr>
        <p:spPr>
          <a:xfrm>
            <a:off x="23813" y="4815180"/>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Input</a:t>
            </a:r>
            <a:endParaRPr sz="1800">
              <a:solidFill>
                <a:schemeClr val="accent1"/>
              </a:solidFill>
              <a:latin typeface="Arial"/>
              <a:ea typeface="Arial"/>
              <a:cs typeface="Arial"/>
              <a:sym typeface="Arial"/>
            </a:endParaRPr>
          </a:p>
        </p:txBody>
      </p:sp>
      <p:pic>
        <p:nvPicPr>
          <p:cNvPr id="1555" name="Google Shape;1555;p93"/>
          <p:cNvPicPr preferRelativeResize="0"/>
          <p:nvPr/>
        </p:nvPicPr>
        <p:blipFill rotWithShape="1">
          <a:blip r:embed="rId5">
            <a:alphaModFix/>
          </a:blip>
          <a:srcRect/>
          <a:stretch/>
        </p:blipFill>
        <p:spPr>
          <a:xfrm>
            <a:off x="1448665" y="3931987"/>
            <a:ext cx="611928" cy="784837"/>
          </a:xfrm>
          <a:prstGeom prst="rect">
            <a:avLst/>
          </a:prstGeom>
          <a:noFill/>
          <a:ln>
            <a:noFill/>
          </a:ln>
        </p:spPr>
      </p:pic>
      <p:pic>
        <p:nvPicPr>
          <p:cNvPr id="1556" name="Google Shape;1556;p93" descr="Image result for teaching icon"/>
          <p:cNvPicPr preferRelativeResize="0"/>
          <p:nvPr/>
        </p:nvPicPr>
        <p:blipFill rotWithShape="1">
          <a:blip r:embed="rId6">
            <a:alphaModFix/>
          </a:blip>
          <a:srcRect/>
          <a:stretch/>
        </p:blipFill>
        <p:spPr>
          <a:xfrm>
            <a:off x="5477328" y="3826881"/>
            <a:ext cx="1374808" cy="1374808"/>
          </a:xfrm>
          <a:prstGeom prst="rect">
            <a:avLst/>
          </a:prstGeom>
          <a:noFill/>
          <a:ln>
            <a:noFill/>
          </a:ln>
        </p:spPr>
      </p:pic>
      <p:cxnSp>
        <p:nvCxnSpPr>
          <p:cNvPr id="1557" name="Google Shape;1557;p93"/>
          <p:cNvCxnSpPr/>
          <p:nvPr/>
        </p:nvCxnSpPr>
        <p:spPr>
          <a:xfrm>
            <a:off x="4539374" y="4420396"/>
            <a:ext cx="859966" cy="0"/>
          </a:xfrm>
          <a:prstGeom prst="straightConnector1">
            <a:avLst/>
          </a:prstGeom>
          <a:noFill/>
          <a:ln w="57150" cap="flat" cmpd="sng">
            <a:solidFill>
              <a:schemeClr val="accent1"/>
            </a:solidFill>
            <a:prstDash val="solid"/>
            <a:miter lim="800000"/>
            <a:headEnd type="none" w="sm" len="sm"/>
            <a:tailEnd type="triangle" w="med" len="med"/>
          </a:ln>
        </p:spPr>
      </p:cxnSp>
      <p:sp>
        <p:nvSpPr>
          <p:cNvPr id="1558" name="Google Shape;1558;p93"/>
          <p:cNvSpPr txBox="1"/>
          <p:nvPr/>
        </p:nvSpPr>
        <p:spPr>
          <a:xfrm>
            <a:off x="5477328" y="5273067"/>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Feedback</a:t>
            </a:r>
            <a:endParaRPr sz="1800">
              <a:solidFill>
                <a:schemeClr val="accent1"/>
              </a:solidFill>
              <a:latin typeface="Arial"/>
              <a:ea typeface="Arial"/>
              <a:cs typeface="Arial"/>
              <a:sym typeface="Arial"/>
            </a:endParaRPr>
          </a:p>
        </p:txBody>
      </p:sp>
      <p:sp>
        <p:nvSpPr>
          <p:cNvPr id="1559" name="Google Shape;1559;p93"/>
          <p:cNvSpPr/>
          <p:nvPr/>
        </p:nvSpPr>
        <p:spPr>
          <a:xfrm>
            <a:off x="5399340" y="2554962"/>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Wrong! It’s an apple.</a:t>
            </a:r>
            <a:endParaRPr sz="1800">
              <a:solidFill>
                <a:schemeClr val="dk1"/>
              </a:solidFill>
              <a:latin typeface="Calibri"/>
              <a:ea typeface="Calibri"/>
              <a:cs typeface="Calibri"/>
              <a:sym typeface="Calibri"/>
            </a:endParaRPr>
          </a:p>
        </p:txBody>
      </p:sp>
      <p:pic>
        <p:nvPicPr>
          <p:cNvPr id="1560" name="Google Shape;1560;p93" descr="Related image"/>
          <p:cNvPicPr preferRelativeResize="0"/>
          <p:nvPr/>
        </p:nvPicPr>
        <p:blipFill rotWithShape="1">
          <a:blip r:embed="rId3">
            <a:alphaModFix/>
          </a:blip>
          <a:srcRect/>
          <a:stretch/>
        </p:blipFill>
        <p:spPr>
          <a:xfrm>
            <a:off x="7779982" y="3717335"/>
            <a:ext cx="1375304" cy="1239903"/>
          </a:xfrm>
          <a:prstGeom prst="rect">
            <a:avLst/>
          </a:prstGeom>
          <a:noFill/>
          <a:ln>
            <a:noFill/>
          </a:ln>
        </p:spPr>
      </p:pic>
      <p:sp>
        <p:nvSpPr>
          <p:cNvPr id="1561" name="Google Shape;1561;p93"/>
          <p:cNvSpPr txBox="1"/>
          <p:nvPr/>
        </p:nvSpPr>
        <p:spPr>
          <a:xfrm>
            <a:off x="7649916" y="5337564"/>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Learns</a:t>
            </a:r>
            <a:endParaRPr sz="1800">
              <a:solidFill>
                <a:schemeClr val="accent1"/>
              </a:solidFill>
              <a:latin typeface="Arial"/>
              <a:ea typeface="Arial"/>
              <a:cs typeface="Arial"/>
              <a:sym typeface="Arial"/>
            </a:endParaRPr>
          </a:p>
        </p:txBody>
      </p:sp>
      <p:sp>
        <p:nvSpPr>
          <p:cNvPr id="1562" name="Google Shape;1562;p93"/>
          <p:cNvSpPr/>
          <p:nvPr/>
        </p:nvSpPr>
        <p:spPr>
          <a:xfrm>
            <a:off x="7636993" y="2518330"/>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Noted!</a:t>
            </a:r>
            <a:endParaRPr sz="1800">
              <a:solidFill>
                <a:schemeClr val="dk1"/>
              </a:solidFill>
              <a:latin typeface="Calibri"/>
              <a:ea typeface="Calibri"/>
              <a:cs typeface="Calibri"/>
              <a:sym typeface="Calibri"/>
            </a:endParaRPr>
          </a:p>
        </p:txBody>
      </p:sp>
      <p:cxnSp>
        <p:nvCxnSpPr>
          <p:cNvPr id="1563" name="Google Shape;1563;p93"/>
          <p:cNvCxnSpPr/>
          <p:nvPr/>
        </p:nvCxnSpPr>
        <p:spPr>
          <a:xfrm>
            <a:off x="6852136" y="4324405"/>
            <a:ext cx="859966" cy="0"/>
          </a:xfrm>
          <a:prstGeom prst="straightConnector1">
            <a:avLst/>
          </a:prstGeom>
          <a:noFill/>
          <a:ln w="57150" cap="flat" cmpd="sng">
            <a:solidFill>
              <a:schemeClr val="accent1"/>
            </a:solidFill>
            <a:prstDash val="solid"/>
            <a:miter lim="800000"/>
            <a:headEnd type="none" w="sm" len="sm"/>
            <a:tailEnd type="triangle" w="med" len="med"/>
          </a:ln>
        </p:spPr>
      </p:cxnSp>
      <p:pic>
        <p:nvPicPr>
          <p:cNvPr id="1564" name="Google Shape;1564;p93" descr="Related image"/>
          <p:cNvPicPr preferRelativeResize="0"/>
          <p:nvPr/>
        </p:nvPicPr>
        <p:blipFill rotWithShape="1">
          <a:blip r:embed="rId3">
            <a:alphaModFix/>
          </a:blip>
          <a:srcRect/>
          <a:stretch/>
        </p:blipFill>
        <p:spPr>
          <a:xfrm>
            <a:off x="10046521" y="3718347"/>
            <a:ext cx="1375304" cy="1239903"/>
          </a:xfrm>
          <a:prstGeom prst="rect">
            <a:avLst/>
          </a:prstGeom>
          <a:noFill/>
          <a:ln>
            <a:noFill/>
          </a:ln>
        </p:spPr>
      </p:pic>
      <p:cxnSp>
        <p:nvCxnSpPr>
          <p:cNvPr id="1565" name="Google Shape;1565;p93"/>
          <p:cNvCxnSpPr/>
          <p:nvPr/>
        </p:nvCxnSpPr>
        <p:spPr>
          <a:xfrm>
            <a:off x="9155286" y="4258605"/>
            <a:ext cx="859966" cy="0"/>
          </a:xfrm>
          <a:prstGeom prst="straightConnector1">
            <a:avLst/>
          </a:prstGeom>
          <a:noFill/>
          <a:ln w="57150" cap="flat" cmpd="sng">
            <a:solidFill>
              <a:schemeClr val="accent1"/>
            </a:solidFill>
            <a:prstDash val="solid"/>
            <a:miter lim="800000"/>
            <a:headEnd type="none" w="sm" len="sm"/>
            <a:tailEnd type="triangle" w="med" len="med"/>
          </a:ln>
        </p:spPr>
      </p:cxnSp>
      <p:pic>
        <p:nvPicPr>
          <p:cNvPr id="1566" name="Google Shape;1566;p93" descr="Image result for apples"/>
          <p:cNvPicPr preferRelativeResize="0"/>
          <p:nvPr/>
        </p:nvPicPr>
        <p:blipFill rotWithShape="1">
          <a:blip r:embed="rId4">
            <a:alphaModFix/>
          </a:blip>
          <a:srcRect/>
          <a:stretch/>
        </p:blipFill>
        <p:spPr>
          <a:xfrm>
            <a:off x="10247996" y="5560328"/>
            <a:ext cx="842457" cy="926148"/>
          </a:xfrm>
          <a:prstGeom prst="rect">
            <a:avLst/>
          </a:prstGeom>
          <a:noFill/>
          <a:ln>
            <a:noFill/>
          </a:ln>
        </p:spPr>
      </p:pic>
      <p:sp>
        <p:nvSpPr>
          <p:cNvPr id="1567" name="Google Shape;1567;p93"/>
          <p:cNvSpPr txBox="1"/>
          <p:nvPr/>
        </p:nvSpPr>
        <p:spPr>
          <a:xfrm>
            <a:off x="9848381" y="6424398"/>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Input</a:t>
            </a:r>
            <a:endParaRPr sz="1800">
              <a:solidFill>
                <a:schemeClr val="accent1"/>
              </a:solidFill>
              <a:latin typeface="Arial"/>
              <a:ea typeface="Arial"/>
              <a:cs typeface="Arial"/>
              <a:sym typeface="Arial"/>
            </a:endParaRPr>
          </a:p>
        </p:txBody>
      </p:sp>
      <p:pic>
        <p:nvPicPr>
          <p:cNvPr id="1568" name="Google Shape;1568;p93"/>
          <p:cNvPicPr preferRelativeResize="0"/>
          <p:nvPr/>
        </p:nvPicPr>
        <p:blipFill rotWithShape="1">
          <a:blip r:embed="rId5">
            <a:alphaModFix/>
          </a:blip>
          <a:srcRect/>
          <a:stretch/>
        </p:blipFill>
        <p:spPr>
          <a:xfrm>
            <a:off x="11035495" y="5630983"/>
            <a:ext cx="611928" cy="784837"/>
          </a:xfrm>
          <a:prstGeom prst="rect">
            <a:avLst/>
          </a:prstGeom>
          <a:noFill/>
          <a:ln>
            <a:noFill/>
          </a:ln>
        </p:spPr>
      </p:pic>
      <p:cxnSp>
        <p:nvCxnSpPr>
          <p:cNvPr id="1569" name="Google Shape;1569;p93"/>
          <p:cNvCxnSpPr>
            <a:endCxn id="1564" idx="2"/>
          </p:cNvCxnSpPr>
          <p:nvPr/>
        </p:nvCxnSpPr>
        <p:spPr>
          <a:xfrm rot="10800000">
            <a:off x="10734173" y="4958250"/>
            <a:ext cx="0" cy="602100"/>
          </a:xfrm>
          <a:prstGeom prst="straightConnector1">
            <a:avLst/>
          </a:prstGeom>
          <a:noFill/>
          <a:ln w="57150" cap="flat" cmpd="sng">
            <a:solidFill>
              <a:schemeClr val="accent1"/>
            </a:solidFill>
            <a:prstDash val="solid"/>
            <a:miter lim="800000"/>
            <a:headEnd type="none" w="sm" len="sm"/>
            <a:tailEnd type="triangle" w="med" len="med"/>
          </a:ln>
        </p:spPr>
      </p:cxnSp>
      <p:sp>
        <p:nvSpPr>
          <p:cNvPr id="1570" name="Google Shape;1570;p93"/>
          <p:cNvSpPr/>
          <p:nvPr/>
        </p:nvSpPr>
        <p:spPr>
          <a:xfrm>
            <a:off x="10009208" y="2838507"/>
            <a:ext cx="1699782" cy="710764"/>
          </a:xfrm>
          <a:prstGeom prst="cloudCallout">
            <a:avLst>
              <a:gd name="adj1" fmla="val -20833"/>
              <a:gd name="adj2" fmla="val 62500"/>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It’s an apple!</a:t>
            </a:r>
            <a:endParaRPr sz="1800">
              <a:solidFill>
                <a:schemeClr val="dk1"/>
              </a:solidFill>
              <a:latin typeface="Calibri"/>
              <a:ea typeface="Calibri"/>
              <a:cs typeface="Calibri"/>
              <a:sym typeface="Calibri"/>
            </a:endParaRPr>
          </a:p>
        </p:txBody>
      </p:sp>
      <p:sp>
        <p:nvSpPr>
          <p:cNvPr id="1571" name="Google Shape;1571;p93"/>
          <p:cNvSpPr txBox="1"/>
          <p:nvPr/>
        </p:nvSpPr>
        <p:spPr>
          <a:xfrm>
            <a:off x="10046521" y="2160418"/>
            <a:ext cx="1635436"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1"/>
                </a:solidFill>
                <a:latin typeface="Arial"/>
                <a:ea typeface="Arial"/>
                <a:cs typeface="Arial"/>
                <a:sym typeface="Arial"/>
              </a:rPr>
              <a:t>Reinforced response</a:t>
            </a:r>
            <a:endParaRPr sz="1800" b="1">
              <a:solidFill>
                <a:schemeClr val="accent1"/>
              </a:solidFill>
              <a:latin typeface="Arial"/>
              <a:ea typeface="Arial"/>
              <a:cs typeface="Arial"/>
              <a:sym typeface="Arial"/>
            </a:endParaRPr>
          </a:p>
        </p:txBody>
      </p:sp>
      <p:sp>
        <p:nvSpPr>
          <p:cNvPr id="1572" name="Google Shape;1572;p93"/>
          <p:cNvSpPr/>
          <p:nvPr/>
        </p:nvSpPr>
        <p:spPr>
          <a:xfrm>
            <a:off x="530535" y="1355356"/>
            <a:ext cx="112683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222222"/>
                </a:solidFill>
                <a:latin typeface="Arial"/>
                <a:ea typeface="Arial"/>
                <a:cs typeface="Arial"/>
                <a:sym typeface="Arial"/>
              </a:rPr>
              <a:t>Reinforcement learning develops algorithms when in direct interaction with environment and tunes itself from its mistakes using feedback.</a:t>
            </a:r>
            <a:endParaRPr sz="1800" b="1">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85" name="Google Shape;1585;p94"/>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586" name="Google Shape;1586;p94"/>
          <p:cNvSpPr/>
          <p:nvPr/>
        </p:nvSpPr>
        <p:spPr>
          <a:xfrm>
            <a:off x="560877" y="24502"/>
            <a:ext cx="9565247"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2"/>
                </a:solidFill>
                <a:latin typeface="Arial"/>
                <a:ea typeface="Arial"/>
                <a:cs typeface="Arial"/>
                <a:sym typeface="Arial"/>
              </a:rPr>
              <a:t>Types of problems solved through Machine learning</a:t>
            </a:r>
            <a:br>
              <a:rPr lang="en-US" sz="3200">
                <a:solidFill>
                  <a:schemeClr val="dk2"/>
                </a:solidFill>
                <a:latin typeface="Arial"/>
                <a:ea typeface="Arial"/>
                <a:cs typeface="Arial"/>
                <a:sym typeface="Arial"/>
              </a:rPr>
            </a:b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1587" name="Google Shape;1587;p94"/>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588" name="Google Shape;1588;p94"/>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589" name="Google Shape;1589;p94"/>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22</a:t>
            </a:r>
            <a:endParaRPr sz="2160" b="0" i="0" u="none" strike="noStrike" cap="none">
              <a:solidFill>
                <a:srgbClr val="FFFFFF"/>
              </a:solidFill>
              <a:latin typeface="Roboto"/>
              <a:ea typeface="Roboto"/>
              <a:cs typeface="Roboto"/>
              <a:sym typeface="Roboto"/>
            </a:endParaRPr>
          </a:p>
        </p:txBody>
      </p:sp>
      <p:grpSp>
        <p:nvGrpSpPr>
          <p:cNvPr id="1590" name="Google Shape;1590;p94"/>
          <p:cNvGrpSpPr/>
          <p:nvPr/>
        </p:nvGrpSpPr>
        <p:grpSpPr>
          <a:xfrm>
            <a:off x="2505706" y="1455188"/>
            <a:ext cx="8235012" cy="5005348"/>
            <a:chOff x="1985477" y="0"/>
            <a:chExt cx="8235012" cy="5005348"/>
          </a:xfrm>
        </p:grpSpPr>
        <p:sp>
          <p:nvSpPr>
            <p:cNvPr id="1591" name="Google Shape;1591;p94"/>
            <p:cNvSpPr/>
            <p:nvPr/>
          </p:nvSpPr>
          <p:spPr>
            <a:xfrm>
              <a:off x="1985477" y="47598"/>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94"/>
            <p:cNvSpPr txBox="1"/>
            <p:nvPr/>
          </p:nvSpPr>
          <p:spPr>
            <a:xfrm>
              <a:off x="1985477" y="47598"/>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Regression	</a:t>
              </a:r>
              <a:endParaRPr sz="1800" b="1">
                <a:solidFill>
                  <a:schemeClr val="dk1"/>
                </a:solidFill>
                <a:latin typeface="Arial"/>
                <a:ea typeface="Arial"/>
                <a:cs typeface="Arial"/>
                <a:sym typeface="Arial"/>
              </a:endParaRPr>
            </a:p>
          </p:txBody>
        </p:sp>
        <p:sp>
          <p:nvSpPr>
            <p:cNvPr id="1593" name="Google Shape;1593;p94"/>
            <p:cNvSpPr/>
            <p:nvPr/>
          </p:nvSpPr>
          <p:spPr>
            <a:xfrm>
              <a:off x="1985477" y="417809"/>
              <a:ext cx="2059815" cy="2059815"/>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94"/>
            <p:cNvSpPr/>
            <p:nvPr/>
          </p:nvSpPr>
          <p:spPr>
            <a:xfrm>
              <a:off x="6997930" y="0"/>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4"/>
            <p:cNvSpPr txBox="1"/>
            <p:nvPr/>
          </p:nvSpPr>
          <p:spPr>
            <a:xfrm>
              <a:off x="6997930" y="0"/>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Classification</a:t>
              </a:r>
              <a:endParaRPr sz="1800" b="1">
                <a:solidFill>
                  <a:schemeClr val="dk1"/>
                </a:solidFill>
                <a:latin typeface="Arial"/>
                <a:ea typeface="Arial"/>
                <a:cs typeface="Arial"/>
                <a:sym typeface="Arial"/>
              </a:endParaRPr>
            </a:p>
          </p:txBody>
        </p:sp>
        <p:sp>
          <p:nvSpPr>
            <p:cNvPr id="1596" name="Google Shape;1596;p94"/>
            <p:cNvSpPr/>
            <p:nvPr/>
          </p:nvSpPr>
          <p:spPr>
            <a:xfrm>
              <a:off x="5824597" y="505949"/>
              <a:ext cx="4395892" cy="1899973"/>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94"/>
            <p:cNvSpPr/>
            <p:nvPr/>
          </p:nvSpPr>
          <p:spPr>
            <a:xfrm>
              <a:off x="5201845" y="2575314"/>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94"/>
            <p:cNvSpPr txBox="1"/>
            <p:nvPr/>
          </p:nvSpPr>
          <p:spPr>
            <a:xfrm>
              <a:off x="5201845" y="2575314"/>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Clustering </a:t>
              </a:r>
              <a:endParaRPr sz="1800" b="1">
                <a:solidFill>
                  <a:schemeClr val="dk1"/>
                </a:solidFill>
                <a:latin typeface="Arial"/>
                <a:ea typeface="Arial"/>
                <a:cs typeface="Arial"/>
                <a:sym typeface="Arial"/>
              </a:endParaRPr>
            </a:p>
          </p:txBody>
        </p:sp>
        <p:sp>
          <p:nvSpPr>
            <p:cNvPr id="1599" name="Google Shape;1599;p94"/>
            <p:cNvSpPr/>
            <p:nvPr/>
          </p:nvSpPr>
          <p:spPr>
            <a:xfrm>
              <a:off x="5201845" y="2945533"/>
              <a:ext cx="2059815" cy="2059815"/>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12" name="Google Shape;1612;p95"/>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613" name="Google Shape;1613;p95"/>
          <p:cNvSpPr/>
          <p:nvPr/>
        </p:nvSpPr>
        <p:spPr>
          <a:xfrm>
            <a:off x="560877" y="24502"/>
            <a:ext cx="9565247"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2"/>
                </a:solidFill>
                <a:latin typeface="Arial"/>
                <a:ea typeface="Arial"/>
                <a:cs typeface="Arial"/>
                <a:sym typeface="Arial"/>
              </a:rPr>
              <a:t>Types of problems solved through Machine learning</a:t>
            </a:r>
            <a:br>
              <a:rPr lang="en-US" sz="3200">
                <a:solidFill>
                  <a:schemeClr val="dk2"/>
                </a:solidFill>
                <a:latin typeface="Arial"/>
                <a:ea typeface="Arial"/>
                <a:cs typeface="Arial"/>
                <a:sym typeface="Arial"/>
              </a:rPr>
            </a:b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1614" name="Google Shape;1614;p95"/>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615" name="Google Shape;1615;p95"/>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616" name="Google Shape;1616;p95"/>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22</a:t>
            </a:r>
            <a:endParaRPr sz="2160" b="0" i="0" u="none" strike="noStrike" cap="none">
              <a:solidFill>
                <a:srgbClr val="FFFFFF"/>
              </a:solidFill>
              <a:latin typeface="Roboto"/>
              <a:ea typeface="Roboto"/>
              <a:cs typeface="Roboto"/>
              <a:sym typeface="Roboto"/>
            </a:endParaRPr>
          </a:p>
        </p:txBody>
      </p:sp>
      <p:grpSp>
        <p:nvGrpSpPr>
          <p:cNvPr id="1617" name="Google Shape;1617;p95"/>
          <p:cNvGrpSpPr/>
          <p:nvPr/>
        </p:nvGrpSpPr>
        <p:grpSpPr>
          <a:xfrm>
            <a:off x="3105234" y="1630447"/>
            <a:ext cx="7853435" cy="4788879"/>
            <a:chOff x="1557635" y="0"/>
            <a:chExt cx="7853435" cy="4788879"/>
          </a:xfrm>
        </p:grpSpPr>
        <p:sp>
          <p:nvSpPr>
            <p:cNvPr id="1618" name="Google Shape;1618;p95"/>
            <p:cNvSpPr/>
            <p:nvPr/>
          </p:nvSpPr>
          <p:spPr>
            <a:xfrm>
              <a:off x="1557635" y="45392"/>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95"/>
            <p:cNvSpPr txBox="1"/>
            <p:nvPr/>
          </p:nvSpPr>
          <p:spPr>
            <a:xfrm>
              <a:off x="1557635" y="45392"/>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Regression	</a:t>
              </a:r>
              <a:endParaRPr sz="1700" b="1">
                <a:solidFill>
                  <a:schemeClr val="dk1"/>
                </a:solidFill>
                <a:latin typeface="Arial"/>
                <a:ea typeface="Arial"/>
                <a:cs typeface="Arial"/>
                <a:sym typeface="Arial"/>
              </a:endParaRPr>
            </a:p>
          </p:txBody>
        </p:sp>
        <p:sp>
          <p:nvSpPr>
            <p:cNvPr id="1620" name="Google Shape;1620;p95"/>
            <p:cNvSpPr/>
            <p:nvPr/>
          </p:nvSpPr>
          <p:spPr>
            <a:xfrm>
              <a:off x="1557635" y="398450"/>
              <a:ext cx="1964371" cy="1964371"/>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95"/>
            <p:cNvSpPr/>
            <p:nvPr/>
          </p:nvSpPr>
          <p:spPr>
            <a:xfrm>
              <a:off x="6337831" y="0"/>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95"/>
            <p:cNvSpPr txBox="1"/>
            <p:nvPr/>
          </p:nvSpPr>
          <p:spPr>
            <a:xfrm>
              <a:off x="6337831" y="0"/>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Classification</a:t>
              </a:r>
              <a:endParaRPr sz="1700" b="1">
                <a:solidFill>
                  <a:schemeClr val="dk1"/>
                </a:solidFill>
                <a:latin typeface="Arial"/>
                <a:ea typeface="Arial"/>
                <a:cs typeface="Arial"/>
                <a:sym typeface="Arial"/>
              </a:endParaRPr>
            </a:p>
          </p:txBody>
        </p:sp>
        <p:sp>
          <p:nvSpPr>
            <p:cNvPr id="1623" name="Google Shape;1623;p95"/>
            <p:cNvSpPr/>
            <p:nvPr/>
          </p:nvSpPr>
          <p:spPr>
            <a:xfrm>
              <a:off x="5218866" y="482505"/>
              <a:ext cx="4192204" cy="1811936"/>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95"/>
            <p:cNvSpPr/>
            <p:nvPr/>
          </p:nvSpPr>
          <p:spPr>
            <a:xfrm>
              <a:off x="3795396" y="2471445"/>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95"/>
            <p:cNvSpPr txBox="1"/>
            <p:nvPr/>
          </p:nvSpPr>
          <p:spPr>
            <a:xfrm>
              <a:off x="3795396" y="2471445"/>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Clustering </a:t>
              </a:r>
              <a:endParaRPr sz="1700" b="1">
                <a:solidFill>
                  <a:schemeClr val="dk1"/>
                </a:solidFill>
                <a:latin typeface="Arial"/>
                <a:ea typeface="Arial"/>
                <a:cs typeface="Arial"/>
                <a:sym typeface="Arial"/>
              </a:endParaRPr>
            </a:p>
          </p:txBody>
        </p:sp>
        <p:sp>
          <p:nvSpPr>
            <p:cNvPr id="1626" name="Google Shape;1626;p95"/>
            <p:cNvSpPr/>
            <p:nvPr/>
          </p:nvSpPr>
          <p:spPr>
            <a:xfrm>
              <a:off x="3795396" y="2824508"/>
              <a:ext cx="1964371" cy="1964371"/>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7" name="Google Shape;1627;p95"/>
          <p:cNvSpPr/>
          <p:nvPr/>
        </p:nvSpPr>
        <p:spPr>
          <a:xfrm>
            <a:off x="2805193" y="1487837"/>
            <a:ext cx="8221902" cy="2592321"/>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8" name="Google Shape;1628;p95"/>
          <p:cNvSpPr txBox="1"/>
          <p:nvPr/>
        </p:nvSpPr>
        <p:spPr>
          <a:xfrm>
            <a:off x="593627" y="2137666"/>
            <a:ext cx="20753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Supervised Learning</a:t>
            </a:r>
            <a:endParaRPr sz="1800" b="1">
              <a:solidFill>
                <a:schemeClr val="dk1"/>
              </a:solidFill>
              <a:latin typeface="Arial"/>
              <a:ea typeface="Arial"/>
              <a:cs typeface="Arial"/>
              <a:sym typeface="Arial"/>
            </a:endParaRPr>
          </a:p>
        </p:txBody>
      </p:sp>
      <p:cxnSp>
        <p:nvCxnSpPr>
          <p:cNvPr id="1629" name="Google Shape;1629;p95"/>
          <p:cNvCxnSpPr/>
          <p:nvPr/>
        </p:nvCxnSpPr>
        <p:spPr>
          <a:xfrm>
            <a:off x="2262753" y="2529970"/>
            <a:ext cx="442242" cy="0"/>
          </a:xfrm>
          <a:prstGeom prst="straightConnector1">
            <a:avLst/>
          </a:prstGeom>
          <a:noFill/>
          <a:ln w="38100" cap="flat" cmpd="sng">
            <a:solidFill>
              <a:srgbClr val="FF0000"/>
            </a:solidFill>
            <a:prstDash val="solid"/>
            <a:miter lim="800000"/>
            <a:headEnd type="none" w="sm" len="sm"/>
            <a:tailEnd type="triangl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grpSp>
        <p:nvGrpSpPr>
          <p:cNvPr id="1640" name="Google Shape;1640;p96"/>
          <p:cNvGrpSpPr/>
          <p:nvPr/>
        </p:nvGrpSpPr>
        <p:grpSpPr>
          <a:xfrm>
            <a:off x="0" y="5607439"/>
            <a:ext cx="64770" cy="1257300"/>
            <a:chOff x="1181105" y="4608196"/>
            <a:chExt cx="64770" cy="1257300"/>
          </a:xfrm>
        </p:grpSpPr>
        <p:sp>
          <p:nvSpPr>
            <p:cNvPr id="1641" name="Google Shape;1641;p9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42" name="Google Shape;1642;p9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43" name="Google Shape;1643;p9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44" name="Google Shape;1644;p9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645" name="Google Shape;1645;p96"/>
          <p:cNvSpPr/>
          <p:nvPr/>
        </p:nvSpPr>
        <p:spPr>
          <a:xfrm>
            <a:off x="584199" y="467698"/>
            <a:ext cx="842598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An example illustrating regression</a:t>
            </a:r>
            <a:endParaRPr sz="3600">
              <a:solidFill>
                <a:schemeClr val="dk2"/>
              </a:solidFill>
              <a:latin typeface="Arial"/>
              <a:ea typeface="Arial"/>
              <a:cs typeface="Arial"/>
              <a:sym typeface="Arial"/>
            </a:endParaRPr>
          </a:p>
        </p:txBody>
      </p:sp>
      <p:pic>
        <p:nvPicPr>
          <p:cNvPr id="1646" name="Google Shape;1646;p96" descr="http://clipart.coolclips.com/480/vectors/tf05307/CoolClips_vc061450.png"/>
          <p:cNvPicPr preferRelativeResize="0"/>
          <p:nvPr/>
        </p:nvPicPr>
        <p:blipFill rotWithShape="1">
          <a:blip r:embed="rId3">
            <a:alphaModFix/>
          </a:blip>
          <a:srcRect r="-2138" b="9953"/>
          <a:stretch/>
        </p:blipFill>
        <p:spPr>
          <a:xfrm>
            <a:off x="824175" y="2926047"/>
            <a:ext cx="2802427" cy="2544855"/>
          </a:xfrm>
          <a:prstGeom prst="rect">
            <a:avLst/>
          </a:prstGeom>
          <a:noFill/>
          <a:ln>
            <a:noFill/>
          </a:ln>
        </p:spPr>
      </p:pic>
      <p:pic>
        <p:nvPicPr>
          <p:cNvPr id="1647" name="Google Shape;1647;p96" descr="https://tse3.mm.bing.net/th?id=OIP.hYZ6uWldihMQWN0ptOhK4wHaJ4&amp;pid=15.1&amp;P=0&amp;w=300&amp;h=300"/>
          <p:cNvPicPr preferRelativeResize="0"/>
          <p:nvPr/>
        </p:nvPicPr>
        <p:blipFill rotWithShape="1">
          <a:blip r:embed="rId4">
            <a:alphaModFix/>
          </a:blip>
          <a:srcRect/>
          <a:stretch/>
        </p:blipFill>
        <p:spPr>
          <a:xfrm>
            <a:off x="4486049" y="2371884"/>
            <a:ext cx="2143125" cy="2857500"/>
          </a:xfrm>
          <a:prstGeom prst="rect">
            <a:avLst/>
          </a:prstGeom>
          <a:noFill/>
          <a:ln>
            <a:noFill/>
          </a:ln>
        </p:spPr>
      </p:pic>
      <p:pic>
        <p:nvPicPr>
          <p:cNvPr id="1648" name="Google Shape;1648;p96"/>
          <p:cNvPicPr preferRelativeResize="0"/>
          <p:nvPr/>
        </p:nvPicPr>
        <p:blipFill rotWithShape="1">
          <a:blip r:embed="rId5">
            <a:alphaModFix/>
          </a:blip>
          <a:srcRect/>
          <a:stretch/>
        </p:blipFill>
        <p:spPr>
          <a:xfrm>
            <a:off x="7488621" y="2409436"/>
            <a:ext cx="4391025" cy="3038475"/>
          </a:xfrm>
          <a:prstGeom prst="rect">
            <a:avLst/>
          </a:prstGeom>
          <a:noFill/>
          <a:ln>
            <a:noFill/>
          </a:ln>
          <a:effectLst>
            <a:outerShdw blurRad="292100" dist="139700" dir="2700000" algn="tl" rotWithShape="0">
              <a:srgbClr val="333333">
                <a:alpha val="64705"/>
              </a:srgbClr>
            </a:outerShdw>
          </a:effectLst>
        </p:spPr>
      </p:pic>
      <p:sp>
        <p:nvSpPr>
          <p:cNvPr id="1649" name="Google Shape;1649;p96"/>
          <p:cNvSpPr/>
          <p:nvPr/>
        </p:nvSpPr>
        <p:spPr>
          <a:xfrm>
            <a:off x="557644" y="1386813"/>
            <a:ext cx="1151553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 study is conducted by Stanford University in order to understand how the number of years of higher education affect the annual income of their graduated students.</a:t>
            </a:r>
            <a:endParaRPr/>
          </a:p>
        </p:txBody>
      </p:sp>
      <p:sp>
        <p:nvSpPr>
          <p:cNvPr id="1650" name="Google Shape;1650;p96"/>
          <p:cNvSpPr txBox="1"/>
          <p:nvPr/>
        </p:nvSpPr>
        <p:spPr>
          <a:xfrm>
            <a:off x="8225129" y="5777696"/>
            <a:ext cx="322364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Predict what would be annual income for 3 years of higher education</a:t>
            </a:r>
            <a:endParaRPr sz="1800">
              <a:solidFill>
                <a:srgbClr val="FF0000"/>
              </a:solidFill>
              <a:latin typeface="Arial"/>
              <a:ea typeface="Arial"/>
              <a:cs typeface="Arial"/>
              <a:sym typeface="Arial"/>
            </a:endParaRPr>
          </a:p>
        </p:txBody>
      </p:sp>
      <p:cxnSp>
        <p:nvCxnSpPr>
          <p:cNvPr id="1651" name="Google Shape;1651;p96"/>
          <p:cNvCxnSpPr/>
          <p:nvPr/>
        </p:nvCxnSpPr>
        <p:spPr>
          <a:xfrm flipH="1">
            <a:off x="10848814" y="5229384"/>
            <a:ext cx="441740" cy="548312"/>
          </a:xfrm>
          <a:prstGeom prst="straightConnector1">
            <a:avLst/>
          </a:prstGeom>
          <a:noFill/>
          <a:ln w="38100" cap="flat" cmpd="sng">
            <a:solidFill>
              <a:srgbClr val="FF0000"/>
            </a:solidFill>
            <a:prstDash val="dash"/>
            <a:miter lim="800000"/>
            <a:headEnd type="none" w="sm" len="sm"/>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grpSp>
        <p:nvGrpSpPr>
          <p:cNvPr id="1662" name="Google Shape;1662;p97"/>
          <p:cNvGrpSpPr/>
          <p:nvPr/>
        </p:nvGrpSpPr>
        <p:grpSpPr>
          <a:xfrm>
            <a:off x="0" y="5607439"/>
            <a:ext cx="64770" cy="1257300"/>
            <a:chOff x="1181105" y="4608196"/>
            <a:chExt cx="64770" cy="1257300"/>
          </a:xfrm>
        </p:grpSpPr>
        <p:sp>
          <p:nvSpPr>
            <p:cNvPr id="1663" name="Google Shape;1663;p9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64" name="Google Shape;1664;p9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65" name="Google Shape;1665;p9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66" name="Google Shape;1666;p9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667" name="Google Shape;1667;p97"/>
          <p:cNvSpPr/>
          <p:nvPr/>
        </p:nvSpPr>
        <p:spPr>
          <a:xfrm>
            <a:off x="584199" y="467698"/>
            <a:ext cx="842598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An example illustrating Classification </a:t>
            </a:r>
            <a:endParaRPr sz="3600">
              <a:solidFill>
                <a:schemeClr val="dk2"/>
              </a:solidFill>
              <a:latin typeface="Arial"/>
              <a:ea typeface="Arial"/>
              <a:cs typeface="Arial"/>
              <a:sym typeface="Arial"/>
            </a:endParaRPr>
          </a:p>
        </p:txBody>
      </p:sp>
      <p:pic>
        <p:nvPicPr>
          <p:cNvPr id="1668" name="Google Shape;1668;p97" descr="http://www.nairaland.com/attachments/675465_business-loan_png2ffdd186c46cbafc961f649157afa4dc"/>
          <p:cNvPicPr preferRelativeResize="0"/>
          <p:nvPr/>
        </p:nvPicPr>
        <p:blipFill rotWithShape="1">
          <a:blip r:embed="rId3">
            <a:alphaModFix/>
          </a:blip>
          <a:srcRect/>
          <a:stretch/>
        </p:blipFill>
        <p:spPr>
          <a:xfrm>
            <a:off x="5275843" y="4234730"/>
            <a:ext cx="3188766" cy="2504244"/>
          </a:xfrm>
          <a:prstGeom prst="rect">
            <a:avLst/>
          </a:prstGeom>
          <a:noFill/>
          <a:ln>
            <a:noFill/>
          </a:ln>
        </p:spPr>
      </p:pic>
      <p:pic>
        <p:nvPicPr>
          <p:cNvPr id="1669" name="Google Shape;1669;p97" descr="http://www.clker.com/cliparts/d/b/1/9/1194983761256499536house_gabrielle_nowicki_.svg.hi.png"/>
          <p:cNvPicPr preferRelativeResize="0"/>
          <p:nvPr/>
        </p:nvPicPr>
        <p:blipFill rotWithShape="1">
          <a:blip r:embed="rId4">
            <a:alphaModFix/>
          </a:blip>
          <a:srcRect/>
          <a:stretch/>
        </p:blipFill>
        <p:spPr>
          <a:xfrm>
            <a:off x="9240374" y="3263635"/>
            <a:ext cx="2674711" cy="2153143"/>
          </a:xfrm>
          <a:prstGeom prst="rect">
            <a:avLst/>
          </a:prstGeom>
          <a:noFill/>
          <a:ln>
            <a:noFill/>
          </a:ln>
        </p:spPr>
      </p:pic>
      <p:pic>
        <p:nvPicPr>
          <p:cNvPr id="1670" name="Google Shape;1670;p97" descr="Image result for banks clipart"/>
          <p:cNvPicPr preferRelativeResize="0"/>
          <p:nvPr/>
        </p:nvPicPr>
        <p:blipFill rotWithShape="1">
          <a:blip r:embed="rId5">
            <a:alphaModFix/>
          </a:blip>
          <a:srcRect r="1660" b="8940"/>
          <a:stretch/>
        </p:blipFill>
        <p:spPr>
          <a:xfrm>
            <a:off x="457368" y="2507028"/>
            <a:ext cx="4541298" cy="3605823"/>
          </a:xfrm>
          <a:prstGeom prst="rect">
            <a:avLst/>
          </a:prstGeom>
          <a:noFill/>
          <a:ln>
            <a:noFill/>
          </a:ln>
        </p:spPr>
      </p:pic>
      <p:sp>
        <p:nvSpPr>
          <p:cNvPr id="1671" name="Google Shape;1671;p97"/>
          <p:cNvSpPr/>
          <p:nvPr/>
        </p:nvSpPr>
        <p:spPr>
          <a:xfrm>
            <a:off x="5691562" y="2002264"/>
            <a:ext cx="2600032" cy="112450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Will bank approve loan or not?</a:t>
            </a:r>
            <a:endParaRPr sz="1800">
              <a:solidFill>
                <a:schemeClr val="dk1"/>
              </a:solidFill>
              <a:latin typeface="Arial"/>
              <a:ea typeface="Arial"/>
              <a:cs typeface="Arial"/>
              <a:sym typeface="Arial"/>
            </a:endParaRPr>
          </a:p>
        </p:txBody>
      </p:sp>
      <p:pic>
        <p:nvPicPr>
          <p:cNvPr id="1672" name="Google Shape;1672;p97"/>
          <p:cNvPicPr preferRelativeResize="0"/>
          <p:nvPr/>
        </p:nvPicPr>
        <p:blipFill rotWithShape="1">
          <a:blip r:embed="rId6">
            <a:alphaModFix/>
          </a:blip>
          <a:srcRect/>
          <a:stretch/>
        </p:blipFill>
        <p:spPr>
          <a:xfrm>
            <a:off x="6550197" y="3583504"/>
            <a:ext cx="489716" cy="503990"/>
          </a:xfrm>
          <a:prstGeom prst="rect">
            <a:avLst/>
          </a:prstGeom>
          <a:noFill/>
          <a:ln>
            <a:noFill/>
          </a:ln>
        </p:spPr>
      </p:pic>
      <p:pic>
        <p:nvPicPr>
          <p:cNvPr id="1673" name="Google Shape;1673;p97"/>
          <p:cNvPicPr preferRelativeResize="0"/>
          <p:nvPr/>
        </p:nvPicPr>
        <p:blipFill rotWithShape="1">
          <a:blip r:embed="rId7">
            <a:alphaModFix/>
          </a:blip>
          <a:srcRect/>
          <a:stretch/>
        </p:blipFill>
        <p:spPr>
          <a:xfrm>
            <a:off x="7216798" y="3572756"/>
            <a:ext cx="472045" cy="472045"/>
          </a:xfrm>
          <a:prstGeom prst="rect">
            <a:avLst/>
          </a:prstGeom>
          <a:noFill/>
          <a:ln>
            <a:noFill/>
          </a:ln>
        </p:spPr>
      </p:pic>
      <p:sp>
        <p:nvSpPr>
          <p:cNvPr id="1674" name="Google Shape;1674;p97"/>
          <p:cNvSpPr txBox="1"/>
          <p:nvPr/>
        </p:nvSpPr>
        <p:spPr>
          <a:xfrm>
            <a:off x="6236364" y="3126764"/>
            <a:ext cx="177626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Yes      No</a:t>
            </a:r>
            <a:endParaRPr sz="1800">
              <a:solidFill>
                <a:schemeClr val="dk1"/>
              </a:solidFill>
              <a:latin typeface="Arial"/>
              <a:ea typeface="Arial"/>
              <a:cs typeface="Arial"/>
              <a:sym typeface="Arial"/>
            </a:endParaRPr>
          </a:p>
        </p:txBody>
      </p:sp>
      <p:sp>
        <p:nvSpPr>
          <p:cNvPr id="1675" name="Google Shape;1675;p97"/>
          <p:cNvSpPr/>
          <p:nvPr/>
        </p:nvSpPr>
        <p:spPr>
          <a:xfrm>
            <a:off x="583606" y="1355933"/>
            <a:ext cx="1163435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John wants to undertake a loan from Bank Of India in order to purchase a house. Banks conduct a thorough investigation about the person who desires to take a loan before granting one.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8" name="Google Shape;1688;p98"/>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689" name="Google Shape;1689;p98"/>
          <p:cNvSpPr/>
          <p:nvPr/>
        </p:nvSpPr>
        <p:spPr>
          <a:xfrm>
            <a:off x="593627" y="461287"/>
            <a:ext cx="8564589"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Types of Problems solved through Machine learning </a:t>
            </a:r>
            <a:br>
              <a:rPr lang="en-US" sz="2800">
                <a:solidFill>
                  <a:schemeClr val="dk2"/>
                </a:solidFill>
                <a:latin typeface="Arial"/>
                <a:ea typeface="Arial"/>
                <a:cs typeface="Arial"/>
                <a:sym typeface="Arial"/>
              </a:rPr>
            </a:b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                                                     </a:t>
            </a:r>
            <a:endParaRPr sz="2800">
              <a:solidFill>
                <a:schemeClr val="dk1"/>
              </a:solidFill>
              <a:latin typeface="Arial"/>
              <a:ea typeface="Arial"/>
              <a:cs typeface="Arial"/>
              <a:sym typeface="Arial"/>
            </a:endParaRPr>
          </a:p>
        </p:txBody>
      </p:sp>
      <p:sp>
        <p:nvSpPr>
          <p:cNvPr id="1690" name="Google Shape;1690;p98"/>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691" name="Google Shape;1691;p98"/>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692" name="Google Shape;1692;p98"/>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22</a:t>
            </a:r>
            <a:endParaRPr sz="2160" b="0" i="0" u="none" strike="noStrike" cap="none">
              <a:solidFill>
                <a:srgbClr val="FFFFFF"/>
              </a:solidFill>
              <a:latin typeface="Roboto"/>
              <a:ea typeface="Roboto"/>
              <a:cs typeface="Roboto"/>
              <a:sym typeface="Roboto"/>
            </a:endParaRPr>
          </a:p>
        </p:txBody>
      </p:sp>
      <p:grpSp>
        <p:nvGrpSpPr>
          <p:cNvPr id="1693" name="Google Shape;1693;p98"/>
          <p:cNvGrpSpPr/>
          <p:nvPr/>
        </p:nvGrpSpPr>
        <p:grpSpPr>
          <a:xfrm>
            <a:off x="3105234" y="1630447"/>
            <a:ext cx="7853435" cy="4830092"/>
            <a:chOff x="1557635" y="0"/>
            <a:chExt cx="7853435" cy="4830092"/>
          </a:xfrm>
        </p:grpSpPr>
        <p:sp>
          <p:nvSpPr>
            <p:cNvPr id="1694" name="Google Shape;1694;p98"/>
            <p:cNvSpPr/>
            <p:nvPr/>
          </p:nvSpPr>
          <p:spPr>
            <a:xfrm>
              <a:off x="1557635" y="45392"/>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98"/>
            <p:cNvSpPr txBox="1"/>
            <p:nvPr/>
          </p:nvSpPr>
          <p:spPr>
            <a:xfrm>
              <a:off x="1557635" y="45392"/>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Regression	</a:t>
              </a:r>
              <a:endParaRPr sz="1700" b="1">
                <a:solidFill>
                  <a:schemeClr val="dk1"/>
                </a:solidFill>
                <a:latin typeface="Arial"/>
                <a:ea typeface="Arial"/>
                <a:cs typeface="Arial"/>
                <a:sym typeface="Arial"/>
              </a:endParaRPr>
            </a:p>
          </p:txBody>
        </p:sp>
        <p:sp>
          <p:nvSpPr>
            <p:cNvPr id="1696" name="Google Shape;1696;p98"/>
            <p:cNvSpPr/>
            <p:nvPr/>
          </p:nvSpPr>
          <p:spPr>
            <a:xfrm>
              <a:off x="1557635" y="398450"/>
              <a:ext cx="1964371" cy="1964371"/>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8"/>
            <p:cNvSpPr/>
            <p:nvPr/>
          </p:nvSpPr>
          <p:spPr>
            <a:xfrm>
              <a:off x="6337831" y="0"/>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8"/>
            <p:cNvSpPr txBox="1"/>
            <p:nvPr/>
          </p:nvSpPr>
          <p:spPr>
            <a:xfrm>
              <a:off x="6337831" y="0"/>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Classification</a:t>
              </a:r>
              <a:endParaRPr sz="1700" b="1">
                <a:solidFill>
                  <a:schemeClr val="dk1"/>
                </a:solidFill>
                <a:latin typeface="Arial"/>
                <a:ea typeface="Arial"/>
                <a:cs typeface="Arial"/>
                <a:sym typeface="Arial"/>
              </a:endParaRPr>
            </a:p>
          </p:txBody>
        </p:sp>
        <p:sp>
          <p:nvSpPr>
            <p:cNvPr id="1699" name="Google Shape;1699;p98"/>
            <p:cNvSpPr/>
            <p:nvPr/>
          </p:nvSpPr>
          <p:spPr>
            <a:xfrm>
              <a:off x="5218866" y="482505"/>
              <a:ext cx="4192204" cy="1811936"/>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8"/>
            <p:cNvSpPr/>
            <p:nvPr/>
          </p:nvSpPr>
          <p:spPr>
            <a:xfrm>
              <a:off x="4144857" y="2472626"/>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8"/>
            <p:cNvSpPr txBox="1"/>
            <p:nvPr/>
          </p:nvSpPr>
          <p:spPr>
            <a:xfrm>
              <a:off x="4144857" y="2472626"/>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Clustering </a:t>
              </a:r>
              <a:endParaRPr sz="1700" b="1">
                <a:solidFill>
                  <a:schemeClr val="dk1"/>
                </a:solidFill>
                <a:latin typeface="Arial"/>
                <a:ea typeface="Arial"/>
                <a:cs typeface="Arial"/>
                <a:sym typeface="Arial"/>
              </a:endParaRPr>
            </a:p>
          </p:txBody>
        </p:sp>
        <p:sp>
          <p:nvSpPr>
            <p:cNvPr id="1702" name="Google Shape;1702;p98"/>
            <p:cNvSpPr/>
            <p:nvPr/>
          </p:nvSpPr>
          <p:spPr>
            <a:xfrm>
              <a:off x="4294837" y="2865721"/>
              <a:ext cx="1964371" cy="1964371"/>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3" name="Google Shape;1703;p98"/>
          <p:cNvSpPr/>
          <p:nvPr/>
        </p:nvSpPr>
        <p:spPr>
          <a:xfrm>
            <a:off x="4946158" y="4040598"/>
            <a:ext cx="3316637" cy="2592321"/>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4" name="Google Shape;1704;p98"/>
          <p:cNvSpPr txBox="1"/>
          <p:nvPr/>
        </p:nvSpPr>
        <p:spPr>
          <a:xfrm>
            <a:off x="943004" y="5013594"/>
            <a:ext cx="20753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Unsupervised Learning</a:t>
            </a:r>
            <a:endParaRPr sz="1800" b="1">
              <a:solidFill>
                <a:schemeClr val="dk1"/>
              </a:solidFill>
              <a:latin typeface="Arial"/>
              <a:ea typeface="Arial"/>
              <a:cs typeface="Arial"/>
              <a:sym typeface="Arial"/>
            </a:endParaRPr>
          </a:p>
        </p:txBody>
      </p:sp>
      <p:cxnSp>
        <p:nvCxnSpPr>
          <p:cNvPr id="1705" name="Google Shape;1705;p98"/>
          <p:cNvCxnSpPr>
            <a:endCxn id="1703" idx="1"/>
          </p:cNvCxnSpPr>
          <p:nvPr/>
        </p:nvCxnSpPr>
        <p:spPr>
          <a:xfrm rot="10800000" flipH="1">
            <a:off x="2749858" y="5336759"/>
            <a:ext cx="2196300" cy="3600"/>
          </a:xfrm>
          <a:prstGeom prst="straightConnector1">
            <a:avLst/>
          </a:prstGeom>
          <a:noFill/>
          <a:ln w="38100" cap="flat" cmpd="sng">
            <a:solidFill>
              <a:srgbClr val="FF0000"/>
            </a:solidFill>
            <a:prstDash val="solid"/>
            <a:miter lim="800000"/>
            <a:headEnd type="none" w="sm" len="sm"/>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grpSp>
        <p:nvGrpSpPr>
          <p:cNvPr id="1716" name="Google Shape;1716;p99"/>
          <p:cNvGrpSpPr/>
          <p:nvPr/>
        </p:nvGrpSpPr>
        <p:grpSpPr>
          <a:xfrm>
            <a:off x="0" y="5607439"/>
            <a:ext cx="64770" cy="1257300"/>
            <a:chOff x="1181105" y="4608196"/>
            <a:chExt cx="64770" cy="1257300"/>
          </a:xfrm>
        </p:grpSpPr>
        <p:sp>
          <p:nvSpPr>
            <p:cNvPr id="1717" name="Google Shape;1717;p9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18" name="Google Shape;1718;p9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19" name="Google Shape;1719;p9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0" name="Google Shape;1720;p9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21" name="Google Shape;1721;p99"/>
          <p:cNvSpPr/>
          <p:nvPr/>
        </p:nvSpPr>
        <p:spPr>
          <a:xfrm>
            <a:off x="449501" y="548338"/>
            <a:ext cx="54232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44546A"/>
                </a:solidFill>
                <a:latin typeface="Arial"/>
                <a:ea typeface="Arial"/>
                <a:cs typeface="Arial"/>
                <a:sym typeface="Arial"/>
              </a:rPr>
              <a:t>Clustering topics in Google news</a:t>
            </a:r>
            <a:endParaRPr/>
          </a:p>
        </p:txBody>
      </p:sp>
      <p:pic>
        <p:nvPicPr>
          <p:cNvPr id="1722" name="Google Shape;1722;p99"/>
          <p:cNvPicPr preferRelativeResize="0"/>
          <p:nvPr/>
        </p:nvPicPr>
        <p:blipFill rotWithShape="1">
          <a:blip r:embed="rId3">
            <a:alphaModFix/>
          </a:blip>
          <a:srcRect/>
          <a:stretch/>
        </p:blipFill>
        <p:spPr>
          <a:xfrm>
            <a:off x="273704" y="1991219"/>
            <a:ext cx="11641381" cy="4583960"/>
          </a:xfrm>
          <a:prstGeom prst="rect">
            <a:avLst/>
          </a:prstGeom>
          <a:noFill/>
          <a:ln>
            <a:noFill/>
          </a:ln>
        </p:spPr>
      </p:pic>
      <p:pic>
        <p:nvPicPr>
          <p:cNvPr id="1723" name="Google Shape;1723;p99" descr="http://pctechmag.com/wp-content/uploads/2014/08/Google-news.png"/>
          <p:cNvPicPr preferRelativeResize="0"/>
          <p:nvPr/>
        </p:nvPicPr>
        <p:blipFill rotWithShape="1">
          <a:blip r:embed="rId4">
            <a:alphaModFix/>
          </a:blip>
          <a:srcRect/>
          <a:stretch/>
        </p:blipFill>
        <p:spPr>
          <a:xfrm>
            <a:off x="403662" y="1345893"/>
            <a:ext cx="2008684" cy="983915"/>
          </a:xfrm>
          <a:prstGeom prst="rect">
            <a:avLst/>
          </a:prstGeom>
          <a:noFill/>
          <a:ln>
            <a:noFill/>
          </a:ln>
        </p:spPr>
      </p:pic>
      <p:sp>
        <p:nvSpPr>
          <p:cNvPr id="1724" name="Google Shape;1724;p99"/>
          <p:cNvSpPr/>
          <p:nvPr/>
        </p:nvSpPr>
        <p:spPr>
          <a:xfrm>
            <a:off x="142260" y="2512064"/>
            <a:ext cx="2531489" cy="4200040"/>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5" name="Google Shape;1725;p99"/>
          <p:cNvSpPr/>
          <p:nvPr/>
        </p:nvSpPr>
        <p:spPr>
          <a:xfrm>
            <a:off x="3901109" y="1457925"/>
            <a:ext cx="549381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Categorization of news articles in Google news.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2"/>
          <p:cNvSpPr txBox="1"/>
          <p:nvPr/>
        </p:nvSpPr>
        <p:spPr>
          <a:xfrm>
            <a:off x="887834" y="2537541"/>
            <a:ext cx="10616931"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Journey of Machine learning</a:t>
            </a:r>
            <a:endParaRPr sz="3600">
              <a:solidFill>
                <a:schemeClr val="dk1"/>
              </a:solidFill>
              <a:latin typeface="Arial"/>
              <a:ea typeface="Arial"/>
              <a:cs typeface="Arial"/>
              <a:sym typeface="Arial"/>
            </a:endParaRPr>
          </a:p>
        </p:txBody>
      </p:sp>
      <p:sp>
        <p:nvSpPr>
          <p:cNvPr id="671" name="Google Shape;671;p52"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Google Shape;672;p52"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grpSp>
        <p:nvGrpSpPr>
          <p:cNvPr id="1736" name="Google Shape;1736;p100"/>
          <p:cNvGrpSpPr/>
          <p:nvPr/>
        </p:nvGrpSpPr>
        <p:grpSpPr>
          <a:xfrm>
            <a:off x="0" y="5607439"/>
            <a:ext cx="64770" cy="1257300"/>
            <a:chOff x="1181105" y="4608196"/>
            <a:chExt cx="64770" cy="1257300"/>
          </a:xfrm>
        </p:grpSpPr>
        <p:sp>
          <p:nvSpPr>
            <p:cNvPr id="1737" name="Google Shape;1737;p10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38" name="Google Shape;1738;p10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39" name="Google Shape;1739;p10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40" name="Google Shape;1740;p10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41" name="Google Shape;1741;p100"/>
          <p:cNvSpPr/>
          <p:nvPr/>
        </p:nvSpPr>
        <p:spPr>
          <a:xfrm>
            <a:off x="449501" y="548338"/>
            <a:ext cx="999985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44546A"/>
                </a:solidFill>
                <a:latin typeface="Arial"/>
                <a:ea typeface="Arial"/>
                <a:cs typeface="Arial"/>
                <a:sym typeface="Arial"/>
              </a:rPr>
              <a:t>Clustering: Selling products to the right category of customers</a:t>
            </a:r>
            <a:endParaRPr sz="2800">
              <a:solidFill>
                <a:srgbClr val="44546A"/>
              </a:solidFill>
              <a:latin typeface="Arial"/>
              <a:ea typeface="Arial"/>
              <a:cs typeface="Arial"/>
              <a:sym typeface="Arial"/>
            </a:endParaRPr>
          </a:p>
        </p:txBody>
      </p:sp>
      <p:pic>
        <p:nvPicPr>
          <p:cNvPr id="1742" name="Google Shape;1742;p100" descr="https://qph.fs.quoracdn.net/main-qimg-3bed74bc6559f62e6bbc2cdeea74f1dc"/>
          <p:cNvPicPr preferRelativeResize="0"/>
          <p:nvPr/>
        </p:nvPicPr>
        <p:blipFill rotWithShape="1">
          <a:blip r:embed="rId3">
            <a:alphaModFix/>
          </a:blip>
          <a:srcRect/>
          <a:stretch/>
        </p:blipFill>
        <p:spPr>
          <a:xfrm>
            <a:off x="276225" y="1347258"/>
            <a:ext cx="11915775" cy="5086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85" name="Google Shape;1785;p102"/>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chemeClr val="tx1"/>
              </a:solidFill>
              <a:latin typeface="Raleway"/>
              <a:ea typeface="Raleway"/>
              <a:cs typeface="Raleway"/>
              <a:sym typeface="Raleway"/>
            </a:endParaRPr>
          </a:p>
          <a:p>
            <a:pPr marL="0" marR="0" lvl="0" indent="0" algn="ctr" rtl="0">
              <a:spcBef>
                <a:spcPts val="0"/>
              </a:spcBef>
              <a:spcAft>
                <a:spcPts val="0"/>
              </a:spcAft>
              <a:buNone/>
            </a:pPr>
            <a:endParaRPr sz="2800">
              <a:solidFill>
                <a:schemeClr val="tx1"/>
              </a:solidFill>
              <a:latin typeface="Raleway"/>
              <a:ea typeface="Raleway"/>
              <a:cs typeface="Raleway"/>
              <a:sym typeface="Raleway"/>
            </a:endParaRPr>
          </a:p>
        </p:txBody>
      </p:sp>
      <p:sp>
        <p:nvSpPr>
          <p:cNvPr id="1786" name="Google Shape;1786;p102"/>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tx1"/>
              </a:solidFill>
              <a:latin typeface="Arial"/>
              <a:ea typeface="Arial"/>
              <a:cs typeface="Arial"/>
              <a:sym typeface="Arial"/>
            </a:endParaRPr>
          </a:p>
          <a:p>
            <a:pPr marL="0" marR="0" lvl="0" indent="0" algn="l" rtl="0">
              <a:spcBef>
                <a:spcPts val="0"/>
              </a:spcBef>
              <a:spcAft>
                <a:spcPts val="0"/>
              </a:spcAft>
              <a:buNone/>
            </a:pPr>
            <a:r>
              <a:rPr lang="en-US" sz="3600">
                <a:solidFill>
                  <a:schemeClr val="tx1"/>
                </a:solidFill>
                <a:latin typeface="Arial"/>
                <a:ea typeface="Arial"/>
                <a:cs typeface="Arial"/>
                <a:sym typeface="Arial"/>
              </a:rPr>
              <a:t>Steps in a machine learning workflow</a:t>
            </a:r>
            <a:br>
              <a:rPr lang="en-US" sz="3600">
                <a:solidFill>
                  <a:schemeClr val="tx1"/>
                </a:solidFill>
                <a:latin typeface="Arial"/>
                <a:ea typeface="Arial"/>
                <a:cs typeface="Arial"/>
                <a:sym typeface="Arial"/>
              </a:rPr>
            </a:br>
            <a:endParaRPr sz="3600">
              <a:solidFill>
                <a:schemeClr val="tx1"/>
              </a:solidFill>
              <a:latin typeface="Arial"/>
              <a:ea typeface="Arial"/>
              <a:cs typeface="Arial"/>
              <a:sym typeface="Arial"/>
            </a:endParaRPr>
          </a:p>
          <a:p>
            <a:pPr marL="0" marR="0" lvl="0" indent="0" algn="l" rtl="0">
              <a:spcBef>
                <a:spcPts val="0"/>
              </a:spcBef>
              <a:spcAft>
                <a:spcPts val="0"/>
              </a:spcAft>
              <a:buNone/>
            </a:pPr>
            <a:endParaRPr sz="3600">
              <a:solidFill>
                <a:schemeClr val="tx1"/>
              </a:solidFill>
              <a:latin typeface="Arial"/>
              <a:ea typeface="Arial"/>
              <a:cs typeface="Arial"/>
              <a:sym typeface="Arial"/>
            </a:endParaRPr>
          </a:p>
          <a:p>
            <a:pPr marL="0" marR="0" lvl="0" indent="0" algn="l" rtl="0">
              <a:spcBef>
                <a:spcPts val="0"/>
              </a:spcBef>
              <a:spcAft>
                <a:spcPts val="0"/>
              </a:spcAft>
              <a:buNone/>
            </a:pPr>
            <a:r>
              <a:rPr lang="en-US" sz="3600">
                <a:solidFill>
                  <a:schemeClr val="tx1"/>
                </a:solidFill>
                <a:latin typeface="Arial"/>
                <a:ea typeface="Arial"/>
                <a:cs typeface="Arial"/>
                <a:sym typeface="Arial"/>
              </a:rPr>
              <a:t> </a:t>
            </a:r>
            <a:endParaRPr sz="3600">
              <a:solidFill>
                <a:schemeClr val="tx1"/>
              </a:solidFill>
              <a:latin typeface="Arial"/>
              <a:ea typeface="Arial"/>
              <a:cs typeface="Arial"/>
              <a:sym typeface="Arial"/>
            </a:endParaRPr>
          </a:p>
        </p:txBody>
      </p:sp>
      <p:sp>
        <p:nvSpPr>
          <p:cNvPr id="1787" name="Google Shape;1787;p102"/>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tx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tx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tx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tx1"/>
              </a:solidFill>
              <a:latin typeface="Calibri"/>
              <a:ea typeface="Calibri"/>
              <a:cs typeface="Calibri"/>
              <a:sym typeface="Calibri"/>
            </a:endParaRPr>
          </a:p>
          <a:p>
            <a:pPr marL="0" marR="0" lvl="0" indent="0" algn="l" rtl="0">
              <a:spcBef>
                <a:spcPts val="0"/>
              </a:spcBef>
              <a:spcAft>
                <a:spcPts val="0"/>
              </a:spcAft>
              <a:buNone/>
            </a:pPr>
            <a:endParaRPr sz="1800">
              <a:solidFill>
                <a:schemeClr val="tx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tx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tx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tx1"/>
              </a:solidFill>
              <a:latin typeface="Calibri"/>
              <a:ea typeface="Calibri"/>
              <a:cs typeface="Calibri"/>
              <a:sym typeface="Calibri"/>
            </a:endParaRPr>
          </a:p>
        </p:txBody>
      </p:sp>
      <p:sp>
        <p:nvSpPr>
          <p:cNvPr id="1788" name="Google Shape;1788;p102"/>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chemeClr val="tx1"/>
                </a:solidFill>
                <a:latin typeface="Roboto"/>
                <a:ea typeface="Roboto"/>
                <a:cs typeface="Roboto"/>
                <a:sym typeface="Roboto"/>
              </a:rPr>
              <a:t>23</a:t>
            </a:r>
            <a:endParaRPr sz="2160" b="0" i="0" u="none" strike="noStrike" cap="none">
              <a:solidFill>
                <a:schemeClr val="tx1"/>
              </a:solidFill>
              <a:latin typeface="Roboto"/>
              <a:ea typeface="Roboto"/>
              <a:cs typeface="Roboto"/>
              <a:sym typeface="Roboto"/>
            </a:endParaRPr>
          </a:p>
        </p:txBody>
      </p:sp>
      <p:grpSp>
        <p:nvGrpSpPr>
          <p:cNvPr id="1789" name="Google Shape;1789;p102"/>
          <p:cNvGrpSpPr/>
          <p:nvPr/>
        </p:nvGrpSpPr>
        <p:grpSpPr>
          <a:xfrm>
            <a:off x="3960852" y="1205048"/>
            <a:ext cx="4956417" cy="5334013"/>
            <a:chOff x="3274729" y="1223"/>
            <a:chExt cx="4956417" cy="5334013"/>
          </a:xfrm>
        </p:grpSpPr>
        <p:sp>
          <p:nvSpPr>
            <p:cNvPr id="1790" name="Google Shape;1790;p102"/>
            <p:cNvSpPr/>
            <p:nvPr/>
          </p:nvSpPr>
          <p:spPr>
            <a:xfrm>
              <a:off x="5007872" y="122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91" name="Google Shape;1791;p102"/>
            <p:cNvSpPr txBox="1"/>
            <p:nvPr/>
          </p:nvSpPr>
          <p:spPr>
            <a:xfrm>
              <a:off x="5202864" y="19621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a:solidFill>
                    <a:schemeClr val="tx1"/>
                  </a:solidFill>
                  <a:latin typeface="Arial"/>
                  <a:ea typeface="Arial"/>
                  <a:cs typeface="Arial"/>
                  <a:sym typeface="Arial"/>
                </a:rPr>
                <a:t>Model Objective</a:t>
              </a:r>
              <a:endParaRPr sz="1400">
                <a:solidFill>
                  <a:schemeClr val="tx1"/>
                </a:solidFill>
                <a:latin typeface="Arial"/>
                <a:ea typeface="Arial"/>
                <a:cs typeface="Arial"/>
                <a:sym typeface="Arial"/>
              </a:endParaRPr>
            </a:p>
          </p:txBody>
        </p:sp>
        <p:sp>
          <p:nvSpPr>
            <p:cNvPr id="1792" name="Google Shape;1792;p102"/>
            <p:cNvSpPr/>
            <p:nvPr/>
          </p:nvSpPr>
          <p:spPr>
            <a:xfrm rot="1800000">
              <a:off x="6354000" y="937571"/>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93" name="Google Shape;1793;p102"/>
            <p:cNvSpPr txBox="1"/>
            <p:nvPr/>
          </p:nvSpPr>
          <p:spPr>
            <a:xfrm rot="1800000">
              <a:off x="6361134" y="1000824"/>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tx1"/>
                </a:solidFill>
                <a:latin typeface="Arial"/>
                <a:ea typeface="Arial"/>
                <a:cs typeface="Arial"/>
                <a:sym typeface="Arial"/>
              </a:endParaRPr>
            </a:p>
          </p:txBody>
        </p:sp>
        <p:sp>
          <p:nvSpPr>
            <p:cNvPr id="1794" name="Google Shape;1794;p102"/>
            <p:cNvSpPr/>
            <p:nvPr/>
          </p:nvSpPr>
          <p:spPr>
            <a:xfrm>
              <a:off x="6741016" y="100185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95" name="Google Shape;1795;p102"/>
            <p:cNvSpPr txBox="1"/>
            <p:nvPr/>
          </p:nvSpPr>
          <p:spPr>
            <a:xfrm>
              <a:off x="6936008" y="119684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a:solidFill>
                    <a:schemeClr val="tx1"/>
                  </a:solidFill>
                  <a:latin typeface="Arial"/>
                  <a:ea typeface="Arial"/>
                  <a:cs typeface="Arial"/>
                  <a:sym typeface="Arial"/>
                </a:rPr>
                <a:t>Gathering Data</a:t>
              </a:r>
              <a:endParaRPr sz="1400">
                <a:solidFill>
                  <a:schemeClr val="tx1"/>
                </a:solidFill>
                <a:latin typeface="Arial"/>
                <a:ea typeface="Arial"/>
                <a:cs typeface="Arial"/>
                <a:sym typeface="Arial"/>
              </a:endParaRPr>
            </a:p>
          </p:txBody>
        </p:sp>
        <p:sp>
          <p:nvSpPr>
            <p:cNvPr id="1796" name="Google Shape;1796;p102"/>
            <p:cNvSpPr/>
            <p:nvPr/>
          </p:nvSpPr>
          <p:spPr>
            <a:xfrm rot="5400000">
              <a:off x="7229272" y="2433494"/>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97" name="Google Shape;1797;p102"/>
            <p:cNvSpPr txBox="1"/>
            <p:nvPr/>
          </p:nvSpPr>
          <p:spPr>
            <a:xfrm rot="5400000">
              <a:off x="7282519" y="2470124"/>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tx1"/>
                </a:solidFill>
                <a:latin typeface="Arial"/>
                <a:ea typeface="Arial"/>
                <a:cs typeface="Arial"/>
                <a:sym typeface="Arial"/>
              </a:endParaRPr>
            </a:p>
          </p:txBody>
        </p:sp>
        <p:sp>
          <p:nvSpPr>
            <p:cNvPr id="1798" name="Google Shape;1798;p102"/>
            <p:cNvSpPr/>
            <p:nvPr/>
          </p:nvSpPr>
          <p:spPr>
            <a:xfrm>
              <a:off x="6582375" y="3003115"/>
              <a:ext cx="1648771"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799" name="Google Shape;1799;p102"/>
            <p:cNvSpPr txBox="1"/>
            <p:nvPr/>
          </p:nvSpPr>
          <p:spPr>
            <a:xfrm>
              <a:off x="6823832" y="3198107"/>
              <a:ext cx="1165857"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a:solidFill>
                    <a:schemeClr val="tx1"/>
                  </a:solidFill>
                  <a:latin typeface="Arial"/>
                  <a:ea typeface="Arial"/>
                  <a:cs typeface="Arial"/>
                  <a:sym typeface="Arial"/>
                </a:rPr>
                <a:t>Data Preparation</a:t>
              </a:r>
              <a:endParaRPr sz="1400">
                <a:solidFill>
                  <a:schemeClr val="tx1"/>
                </a:solidFill>
                <a:latin typeface="Arial"/>
                <a:ea typeface="Arial"/>
                <a:cs typeface="Arial"/>
                <a:sym typeface="Arial"/>
              </a:endParaRPr>
            </a:p>
          </p:txBody>
        </p:sp>
        <p:sp>
          <p:nvSpPr>
            <p:cNvPr id="1800" name="Google Shape;1800;p102"/>
            <p:cNvSpPr/>
            <p:nvPr/>
          </p:nvSpPr>
          <p:spPr>
            <a:xfrm rot="9000000">
              <a:off x="6351739" y="3967435"/>
              <a:ext cx="297405"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01" name="Google Shape;1801;p102"/>
            <p:cNvSpPr txBox="1"/>
            <p:nvPr/>
          </p:nvSpPr>
          <p:spPr>
            <a:xfrm rot="-1800000">
              <a:off x="6434983" y="4035006"/>
              <a:ext cx="208184"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tx1"/>
                </a:solidFill>
                <a:latin typeface="Arial"/>
                <a:ea typeface="Arial"/>
                <a:cs typeface="Arial"/>
                <a:sym typeface="Arial"/>
              </a:endParaRPr>
            </a:p>
          </p:txBody>
        </p:sp>
        <p:sp>
          <p:nvSpPr>
            <p:cNvPr id="1802" name="Google Shape;1802;p102"/>
            <p:cNvSpPr/>
            <p:nvPr/>
          </p:nvSpPr>
          <p:spPr>
            <a:xfrm>
              <a:off x="5007872" y="4003746"/>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03" name="Google Shape;1803;p102"/>
            <p:cNvSpPr txBox="1"/>
            <p:nvPr/>
          </p:nvSpPr>
          <p:spPr>
            <a:xfrm>
              <a:off x="5202864" y="4198738"/>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a:solidFill>
                    <a:schemeClr val="tx1"/>
                  </a:solidFill>
                  <a:latin typeface="Arial"/>
                  <a:ea typeface="Arial"/>
                  <a:cs typeface="Arial"/>
                  <a:sym typeface="Arial"/>
                </a:rPr>
                <a:t>Choose a model</a:t>
              </a:r>
              <a:endParaRPr sz="1400">
                <a:solidFill>
                  <a:schemeClr val="tx1"/>
                </a:solidFill>
                <a:latin typeface="Arial"/>
                <a:ea typeface="Arial"/>
                <a:cs typeface="Arial"/>
                <a:sym typeface="Arial"/>
              </a:endParaRPr>
            </a:p>
          </p:txBody>
        </p:sp>
        <p:sp>
          <p:nvSpPr>
            <p:cNvPr id="1804" name="Google Shape;1804;p102"/>
            <p:cNvSpPr/>
            <p:nvPr/>
          </p:nvSpPr>
          <p:spPr>
            <a:xfrm rot="-9000000">
              <a:off x="4638257" y="3949510"/>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05" name="Google Shape;1805;p102"/>
            <p:cNvSpPr txBox="1"/>
            <p:nvPr/>
          </p:nvSpPr>
          <p:spPr>
            <a:xfrm rot="1800000">
              <a:off x="4737616" y="4066009"/>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tx1"/>
                </a:solidFill>
                <a:latin typeface="Arial"/>
                <a:ea typeface="Arial"/>
                <a:cs typeface="Arial"/>
                <a:sym typeface="Arial"/>
              </a:endParaRPr>
            </a:p>
          </p:txBody>
        </p:sp>
        <p:sp>
          <p:nvSpPr>
            <p:cNvPr id="1806" name="Google Shape;1806;p102"/>
            <p:cNvSpPr/>
            <p:nvPr/>
          </p:nvSpPr>
          <p:spPr>
            <a:xfrm>
              <a:off x="3274729" y="3003115"/>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07" name="Google Shape;1807;p102"/>
            <p:cNvSpPr txBox="1"/>
            <p:nvPr/>
          </p:nvSpPr>
          <p:spPr>
            <a:xfrm>
              <a:off x="3469721" y="3198107"/>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chemeClr val="tx1"/>
                  </a:solidFill>
                  <a:latin typeface="Arial"/>
                  <a:ea typeface="Arial"/>
                  <a:cs typeface="Arial"/>
                  <a:sym typeface="Arial"/>
                </a:rPr>
                <a:t> Train the data </a:t>
              </a:r>
              <a:endParaRPr sz="1400" dirty="0">
                <a:solidFill>
                  <a:schemeClr val="tx1"/>
                </a:solidFill>
                <a:latin typeface="Arial"/>
                <a:ea typeface="Arial"/>
                <a:cs typeface="Arial"/>
                <a:sym typeface="Arial"/>
              </a:endParaRPr>
            </a:p>
          </p:txBody>
        </p:sp>
        <p:sp>
          <p:nvSpPr>
            <p:cNvPr id="1808" name="Google Shape;1808;p102"/>
            <p:cNvSpPr/>
            <p:nvPr/>
          </p:nvSpPr>
          <p:spPr>
            <a:xfrm rot="-5400000">
              <a:off x="3762985" y="2453587"/>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09" name="Google Shape;1809;p102"/>
            <p:cNvSpPr txBox="1"/>
            <p:nvPr/>
          </p:nvSpPr>
          <p:spPr>
            <a:xfrm rot="-5400000">
              <a:off x="3816232" y="2596710"/>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900">
                <a:solidFill>
                  <a:schemeClr val="tx1"/>
                </a:solidFill>
                <a:latin typeface="Calibri"/>
                <a:ea typeface="Calibri"/>
                <a:cs typeface="Calibri"/>
                <a:sym typeface="Calibri"/>
              </a:endParaRPr>
            </a:p>
          </p:txBody>
        </p:sp>
        <p:sp>
          <p:nvSpPr>
            <p:cNvPr id="1810" name="Google Shape;1810;p102"/>
            <p:cNvSpPr/>
            <p:nvPr/>
          </p:nvSpPr>
          <p:spPr>
            <a:xfrm>
              <a:off x="3274729" y="100185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11" name="Google Shape;1811;p102"/>
            <p:cNvSpPr txBox="1"/>
            <p:nvPr/>
          </p:nvSpPr>
          <p:spPr>
            <a:xfrm>
              <a:off x="3469721" y="119684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a:solidFill>
                    <a:schemeClr val="tx1"/>
                  </a:solidFill>
                  <a:latin typeface="Arial"/>
                  <a:ea typeface="Arial"/>
                  <a:cs typeface="Arial"/>
                  <a:sym typeface="Arial"/>
                </a:rPr>
                <a:t>Model Evaluation </a:t>
              </a:r>
              <a:endParaRPr sz="1400">
                <a:solidFill>
                  <a:schemeClr val="tx1"/>
                </a:solidFill>
                <a:latin typeface="Arial"/>
                <a:ea typeface="Arial"/>
                <a:cs typeface="Arial"/>
                <a:sym typeface="Arial"/>
              </a:endParaRPr>
            </a:p>
          </p:txBody>
        </p:sp>
        <p:sp>
          <p:nvSpPr>
            <p:cNvPr id="1812" name="Google Shape;1812;p102"/>
            <p:cNvSpPr/>
            <p:nvPr/>
          </p:nvSpPr>
          <p:spPr>
            <a:xfrm rot="-1800000">
              <a:off x="4620856" y="947618"/>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13" name="Google Shape;1813;p102"/>
            <p:cNvSpPr txBox="1"/>
            <p:nvPr/>
          </p:nvSpPr>
          <p:spPr>
            <a:xfrm rot="-1800000">
              <a:off x="4627990" y="1064117"/>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tx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26" name="Google Shape;1826;p103"/>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827" name="Google Shape;1827;p103"/>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1: Model objective </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828" name="Google Shape;1828;p103"/>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829" name="Google Shape;1829;p103"/>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830" name="Google Shape;1830;p103"/>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sp>
        <p:nvSpPr>
          <p:cNvPr id="1831" name="Google Shape;1831;p103"/>
          <p:cNvSpPr txBox="1"/>
          <p:nvPr/>
        </p:nvSpPr>
        <p:spPr>
          <a:xfrm>
            <a:off x="1146875" y="1606362"/>
            <a:ext cx="987242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Classify animals into fish, mammal and bird</a:t>
            </a:r>
            <a:endParaRPr sz="2400" b="1">
              <a:solidFill>
                <a:schemeClr val="dk1"/>
              </a:solidFill>
              <a:latin typeface="Arial"/>
              <a:ea typeface="Arial"/>
              <a:cs typeface="Arial"/>
              <a:sym typeface="Arial"/>
            </a:endParaRPr>
          </a:p>
        </p:txBody>
      </p:sp>
      <p:pic>
        <p:nvPicPr>
          <p:cNvPr id="1832" name="Google Shape;1832;p103" descr="Image result for fish"/>
          <p:cNvPicPr preferRelativeResize="0"/>
          <p:nvPr/>
        </p:nvPicPr>
        <p:blipFill rotWithShape="1">
          <a:blip r:embed="rId3">
            <a:alphaModFix/>
          </a:blip>
          <a:srcRect/>
          <a:stretch/>
        </p:blipFill>
        <p:spPr>
          <a:xfrm>
            <a:off x="557644" y="2703677"/>
            <a:ext cx="4370517" cy="3124920"/>
          </a:xfrm>
          <a:prstGeom prst="rect">
            <a:avLst/>
          </a:prstGeom>
          <a:noFill/>
          <a:ln>
            <a:noFill/>
          </a:ln>
        </p:spPr>
      </p:pic>
      <p:pic>
        <p:nvPicPr>
          <p:cNvPr id="1833" name="Google Shape;1833;p103" descr="Image result for mammal"/>
          <p:cNvPicPr preferRelativeResize="0"/>
          <p:nvPr/>
        </p:nvPicPr>
        <p:blipFill rotWithShape="1">
          <a:blip r:embed="rId4">
            <a:alphaModFix/>
          </a:blip>
          <a:srcRect/>
          <a:stretch/>
        </p:blipFill>
        <p:spPr>
          <a:xfrm>
            <a:off x="4778712" y="2291985"/>
            <a:ext cx="3408935" cy="3486411"/>
          </a:xfrm>
          <a:prstGeom prst="rect">
            <a:avLst/>
          </a:prstGeom>
          <a:noFill/>
          <a:ln>
            <a:noFill/>
          </a:ln>
        </p:spPr>
      </p:pic>
      <p:pic>
        <p:nvPicPr>
          <p:cNvPr id="1834" name="Google Shape;1834;p103" descr="Image result for bird"/>
          <p:cNvPicPr preferRelativeResize="0"/>
          <p:nvPr/>
        </p:nvPicPr>
        <p:blipFill rotWithShape="1">
          <a:blip r:embed="rId5">
            <a:alphaModFix/>
          </a:blip>
          <a:srcRect/>
          <a:stretch/>
        </p:blipFill>
        <p:spPr>
          <a:xfrm>
            <a:off x="8107271" y="2916872"/>
            <a:ext cx="3807176" cy="2141537"/>
          </a:xfrm>
          <a:prstGeom prst="rect">
            <a:avLst/>
          </a:prstGeom>
          <a:noFill/>
          <a:ln>
            <a:noFill/>
          </a:ln>
        </p:spPr>
      </p:pic>
      <p:sp>
        <p:nvSpPr>
          <p:cNvPr id="1835" name="Google Shape;1835;p103"/>
          <p:cNvSpPr txBox="1"/>
          <p:nvPr/>
        </p:nvSpPr>
        <p:spPr>
          <a:xfrm>
            <a:off x="1301859" y="5658332"/>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Fish</a:t>
            </a:r>
            <a:endParaRPr sz="1800" b="1">
              <a:solidFill>
                <a:schemeClr val="dk1"/>
              </a:solidFill>
              <a:latin typeface="Arial"/>
              <a:ea typeface="Arial"/>
              <a:cs typeface="Arial"/>
              <a:sym typeface="Arial"/>
            </a:endParaRPr>
          </a:p>
        </p:txBody>
      </p:sp>
      <p:sp>
        <p:nvSpPr>
          <p:cNvPr id="1836" name="Google Shape;1836;p103"/>
          <p:cNvSpPr txBox="1"/>
          <p:nvPr/>
        </p:nvSpPr>
        <p:spPr>
          <a:xfrm>
            <a:off x="5382799" y="5841624"/>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Mammals</a:t>
            </a:r>
            <a:endParaRPr sz="1800" b="1">
              <a:solidFill>
                <a:schemeClr val="dk1"/>
              </a:solidFill>
              <a:latin typeface="Arial"/>
              <a:ea typeface="Arial"/>
              <a:cs typeface="Arial"/>
              <a:sym typeface="Arial"/>
            </a:endParaRPr>
          </a:p>
        </p:txBody>
      </p:sp>
      <p:sp>
        <p:nvSpPr>
          <p:cNvPr id="1837" name="Google Shape;1837;p103"/>
          <p:cNvSpPr txBox="1"/>
          <p:nvPr/>
        </p:nvSpPr>
        <p:spPr>
          <a:xfrm>
            <a:off x="8967448" y="5592208"/>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Bird</a:t>
            </a:r>
            <a:endParaRPr sz="1800" b="1">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50" name="Google Shape;1850;p104"/>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851" name="Google Shape;1851;p104"/>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2: Gathering Data</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852" name="Google Shape;1852;p104"/>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853" name="Google Shape;1853;p104"/>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854" name="Google Shape;1854;p104"/>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855" name="Google Shape;1855;p104"/>
          <p:cNvGraphicFramePr/>
          <p:nvPr/>
        </p:nvGraphicFramePr>
        <p:xfrm>
          <a:off x="630661" y="2202338"/>
          <a:ext cx="11211400" cy="2192800"/>
        </p:xfrm>
        <a:graphic>
          <a:graphicData uri="http://schemas.openxmlformats.org/drawingml/2006/table">
            <a:tbl>
              <a:tblPr firstRow="1" bandRow="1">
                <a:noFill/>
                <a:tableStyleId>{A87FC30A-B5B6-4B3B-8AA5-45F9277958EB}</a:tableStyleId>
              </a:tblPr>
              <a:tblGrid>
                <a:gridCol w="1422625">
                  <a:extLst>
                    <a:ext uri="{9D8B030D-6E8A-4147-A177-3AD203B41FA5}">
                      <a16:colId xmlns:a16="http://schemas.microsoft.com/office/drawing/2014/main" val="20000"/>
                    </a:ext>
                  </a:extLst>
                </a:gridCol>
                <a:gridCol w="882475">
                  <a:extLst>
                    <a:ext uri="{9D8B030D-6E8A-4147-A177-3AD203B41FA5}">
                      <a16:colId xmlns:a16="http://schemas.microsoft.com/office/drawing/2014/main" val="20001"/>
                    </a:ext>
                  </a:extLst>
                </a:gridCol>
                <a:gridCol w="847175">
                  <a:extLst>
                    <a:ext uri="{9D8B030D-6E8A-4147-A177-3AD203B41FA5}">
                      <a16:colId xmlns:a16="http://schemas.microsoft.com/office/drawing/2014/main" val="20002"/>
                    </a:ext>
                  </a:extLst>
                </a:gridCol>
                <a:gridCol w="847175">
                  <a:extLst>
                    <a:ext uri="{9D8B030D-6E8A-4147-A177-3AD203B41FA5}">
                      <a16:colId xmlns:a16="http://schemas.microsoft.com/office/drawing/2014/main" val="20003"/>
                    </a:ext>
                  </a:extLst>
                </a:gridCol>
                <a:gridCol w="829525">
                  <a:extLst>
                    <a:ext uri="{9D8B030D-6E8A-4147-A177-3AD203B41FA5}">
                      <a16:colId xmlns:a16="http://schemas.microsoft.com/office/drawing/2014/main" val="20004"/>
                    </a:ext>
                  </a:extLst>
                </a:gridCol>
                <a:gridCol w="1023675">
                  <a:extLst>
                    <a:ext uri="{9D8B030D-6E8A-4147-A177-3AD203B41FA5}">
                      <a16:colId xmlns:a16="http://schemas.microsoft.com/office/drawing/2014/main" val="20005"/>
                    </a:ext>
                  </a:extLst>
                </a:gridCol>
                <a:gridCol w="1072700">
                  <a:extLst>
                    <a:ext uri="{9D8B030D-6E8A-4147-A177-3AD203B41FA5}">
                      <a16:colId xmlns:a16="http://schemas.microsoft.com/office/drawing/2014/main" val="20006"/>
                    </a:ext>
                  </a:extLst>
                </a:gridCol>
                <a:gridCol w="1113550">
                  <a:extLst>
                    <a:ext uri="{9D8B030D-6E8A-4147-A177-3AD203B41FA5}">
                      <a16:colId xmlns:a16="http://schemas.microsoft.com/office/drawing/2014/main" val="20007"/>
                    </a:ext>
                  </a:extLst>
                </a:gridCol>
                <a:gridCol w="518375">
                  <a:extLst>
                    <a:ext uri="{9D8B030D-6E8A-4147-A177-3AD203B41FA5}">
                      <a16:colId xmlns:a16="http://schemas.microsoft.com/office/drawing/2014/main" val="20008"/>
                    </a:ext>
                  </a:extLst>
                </a:gridCol>
                <a:gridCol w="815950">
                  <a:extLst>
                    <a:ext uri="{9D8B030D-6E8A-4147-A177-3AD203B41FA5}">
                      <a16:colId xmlns:a16="http://schemas.microsoft.com/office/drawing/2014/main" val="20009"/>
                    </a:ext>
                  </a:extLst>
                </a:gridCol>
                <a:gridCol w="641575">
                  <a:extLst>
                    <a:ext uri="{9D8B030D-6E8A-4147-A177-3AD203B41FA5}">
                      <a16:colId xmlns:a16="http://schemas.microsoft.com/office/drawing/2014/main" val="20010"/>
                    </a:ext>
                  </a:extLst>
                </a:gridCol>
                <a:gridCol w="1196600">
                  <a:extLst>
                    <a:ext uri="{9D8B030D-6E8A-4147-A177-3AD203B41FA5}">
                      <a16:colId xmlns:a16="http://schemas.microsoft.com/office/drawing/2014/main" val="20011"/>
                    </a:ext>
                  </a:extLst>
                </a:gridCol>
              </a:tblGrid>
              <a:tr h="497500">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backbone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venomous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tail</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8" name="Google Shape;1868;p105"/>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869" name="Google Shape;1869;p105"/>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3: Data Pre processing</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870" name="Google Shape;1870;p105"/>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871" name="Google Shape;1871;p105"/>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872" name="Google Shape;1872;p105"/>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873" name="Google Shape;1873;p105"/>
          <p:cNvGraphicFramePr/>
          <p:nvPr/>
        </p:nvGraphicFramePr>
        <p:xfrm>
          <a:off x="398142" y="2377827"/>
          <a:ext cx="11211400" cy="2192800"/>
        </p:xfrm>
        <a:graphic>
          <a:graphicData uri="http://schemas.openxmlformats.org/drawingml/2006/table">
            <a:tbl>
              <a:tblPr firstRow="1" bandRow="1">
                <a:noFill/>
                <a:tableStyleId>{A87FC30A-B5B6-4B3B-8AA5-45F9277958EB}</a:tableStyleId>
              </a:tblPr>
              <a:tblGrid>
                <a:gridCol w="1422625">
                  <a:extLst>
                    <a:ext uri="{9D8B030D-6E8A-4147-A177-3AD203B41FA5}">
                      <a16:colId xmlns:a16="http://schemas.microsoft.com/office/drawing/2014/main" val="20000"/>
                    </a:ext>
                  </a:extLst>
                </a:gridCol>
                <a:gridCol w="882475">
                  <a:extLst>
                    <a:ext uri="{9D8B030D-6E8A-4147-A177-3AD203B41FA5}">
                      <a16:colId xmlns:a16="http://schemas.microsoft.com/office/drawing/2014/main" val="20001"/>
                    </a:ext>
                  </a:extLst>
                </a:gridCol>
                <a:gridCol w="847175">
                  <a:extLst>
                    <a:ext uri="{9D8B030D-6E8A-4147-A177-3AD203B41FA5}">
                      <a16:colId xmlns:a16="http://schemas.microsoft.com/office/drawing/2014/main" val="20002"/>
                    </a:ext>
                  </a:extLst>
                </a:gridCol>
                <a:gridCol w="847175">
                  <a:extLst>
                    <a:ext uri="{9D8B030D-6E8A-4147-A177-3AD203B41FA5}">
                      <a16:colId xmlns:a16="http://schemas.microsoft.com/office/drawing/2014/main" val="20003"/>
                    </a:ext>
                  </a:extLst>
                </a:gridCol>
                <a:gridCol w="829525">
                  <a:extLst>
                    <a:ext uri="{9D8B030D-6E8A-4147-A177-3AD203B41FA5}">
                      <a16:colId xmlns:a16="http://schemas.microsoft.com/office/drawing/2014/main" val="20004"/>
                    </a:ext>
                  </a:extLst>
                </a:gridCol>
                <a:gridCol w="1023675">
                  <a:extLst>
                    <a:ext uri="{9D8B030D-6E8A-4147-A177-3AD203B41FA5}">
                      <a16:colId xmlns:a16="http://schemas.microsoft.com/office/drawing/2014/main" val="20005"/>
                    </a:ext>
                  </a:extLst>
                </a:gridCol>
                <a:gridCol w="1072700">
                  <a:extLst>
                    <a:ext uri="{9D8B030D-6E8A-4147-A177-3AD203B41FA5}">
                      <a16:colId xmlns:a16="http://schemas.microsoft.com/office/drawing/2014/main" val="20006"/>
                    </a:ext>
                  </a:extLst>
                </a:gridCol>
                <a:gridCol w="1113550">
                  <a:extLst>
                    <a:ext uri="{9D8B030D-6E8A-4147-A177-3AD203B41FA5}">
                      <a16:colId xmlns:a16="http://schemas.microsoft.com/office/drawing/2014/main" val="20007"/>
                    </a:ext>
                  </a:extLst>
                </a:gridCol>
                <a:gridCol w="518375">
                  <a:extLst>
                    <a:ext uri="{9D8B030D-6E8A-4147-A177-3AD203B41FA5}">
                      <a16:colId xmlns:a16="http://schemas.microsoft.com/office/drawing/2014/main" val="20008"/>
                    </a:ext>
                  </a:extLst>
                </a:gridCol>
                <a:gridCol w="815950">
                  <a:extLst>
                    <a:ext uri="{9D8B030D-6E8A-4147-A177-3AD203B41FA5}">
                      <a16:colId xmlns:a16="http://schemas.microsoft.com/office/drawing/2014/main" val="20009"/>
                    </a:ext>
                  </a:extLst>
                </a:gridCol>
                <a:gridCol w="641575">
                  <a:extLst>
                    <a:ext uri="{9D8B030D-6E8A-4147-A177-3AD203B41FA5}">
                      <a16:colId xmlns:a16="http://schemas.microsoft.com/office/drawing/2014/main" val="20010"/>
                    </a:ext>
                  </a:extLst>
                </a:gridCol>
                <a:gridCol w="1196600">
                  <a:extLst>
                    <a:ext uri="{9D8B030D-6E8A-4147-A177-3AD203B41FA5}">
                      <a16:colId xmlns:a16="http://schemas.microsoft.com/office/drawing/2014/main" val="20011"/>
                    </a:ext>
                  </a:extLst>
                </a:gridCol>
              </a:tblGrid>
              <a:tr h="497500">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backbone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venomous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tail</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
        <p:nvSpPr>
          <p:cNvPr id="1874" name="Google Shape;1874;p105"/>
          <p:cNvSpPr/>
          <p:nvPr/>
        </p:nvSpPr>
        <p:spPr>
          <a:xfrm>
            <a:off x="5238427" y="2270278"/>
            <a:ext cx="1022888"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5" name="Google Shape;1875;p105"/>
          <p:cNvSpPr/>
          <p:nvPr/>
        </p:nvSpPr>
        <p:spPr>
          <a:xfrm>
            <a:off x="9670360" y="2270277"/>
            <a:ext cx="762011"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6" name="Google Shape;1876;p105"/>
          <p:cNvSpPr/>
          <p:nvPr/>
        </p:nvSpPr>
        <p:spPr>
          <a:xfrm>
            <a:off x="7330698" y="2270277"/>
            <a:ext cx="1100380"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77" name="Google Shape;1877;p105"/>
          <p:cNvCxnSpPr/>
          <p:nvPr/>
        </p:nvCxnSpPr>
        <p:spPr>
          <a:xfrm rot="10800000" flipH="1">
            <a:off x="4711485" y="4695986"/>
            <a:ext cx="976393" cy="1209493"/>
          </a:xfrm>
          <a:prstGeom prst="straightConnector1">
            <a:avLst/>
          </a:prstGeom>
          <a:noFill/>
          <a:ln w="28575" cap="flat" cmpd="sng">
            <a:solidFill>
              <a:srgbClr val="FF0000"/>
            </a:solidFill>
            <a:prstDash val="solid"/>
            <a:miter lim="800000"/>
            <a:headEnd type="none" w="sm" len="sm"/>
            <a:tailEnd type="triangle" w="med" len="med"/>
          </a:ln>
        </p:spPr>
      </p:cxnSp>
      <p:cxnSp>
        <p:nvCxnSpPr>
          <p:cNvPr id="1878" name="Google Shape;1878;p105"/>
          <p:cNvCxnSpPr>
            <a:endCxn id="1876" idx="2"/>
          </p:cNvCxnSpPr>
          <p:nvPr/>
        </p:nvCxnSpPr>
        <p:spPr>
          <a:xfrm rot="10800000" flipH="1">
            <a:off x="4711388" y="4695984"/>
            <a:ext cx="3169500" cy="1216200"/>
          </a:xfrm>
          <a:prstGeom prst="straightConnector1">
            <a:avLst/>
          </a:prstGeom>
          <a:noFill/>
          <a:ln w="28575" cap="flat" cmpd="sng">
            <a:solidFill>
              <a:srgbClr val="FF0000"/>
            </a:solidFill>
            <a:prstDash val="solid"/>
            <a:miter lim="800000"/>
            <a:headEnd type="none" w="sm" len="sm"/>
            <a:tailEnd type="triangle" w="med" len="med"/>
          </a:ln>
        </p:spPr>
      </p:cxnSp>
      <p:cxnSp>
        <p:nvCxnSpPr>
          <p:cNvPr id="1879" name="Google Shape;1879;p105"/>
          <p:cNvCxnSpPr/>
          <p:nvPr/>
        </p:nvCxnSpPr>
        <p:spPr>
          <a:xfrm rot="10800000" flipH="1">
            <a:off x="4711485" y="4695983"/>
            <a:ext cx="4958875" cy="1216263"/>
          </a:xfrm>
          <a:prstGeom prst="straightConnector1">
            <a:avLst/>
          </a:prstGeom>
          <a:noFill/>
          <a:ln w="28575" cap="flat" cmpd="sng">
            <a:solidFill>
              <a:srgbClr val="FF0000"/>
            </a:solidFill>
            <a:prstDash val="solid"/>
            <a:miter lim="800000"/>
            <a:headEnd type="none" w="sm" len="sm"/>
            <a:tailEnd type="triangle" w="med" len="med"/>
          </a:ln>
        </p:spPr>
      </p:cxnSp>
      <p:sp>
        <p:nvSpPr>
          <p:cNvPr id="1880" name="Google Shape;1880;p105"/>
          <p:cNvSpPr txBox="1"/>
          <p:nvPr/>
        </p:nvSpPr>
        <p:spPr>
          <a:xfrm>
            <a:off x="2313978" y="5905479"/>
            <a:ext cx="61170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 features backbone, venomous and tail have same values for all animals and can thus be discarded.</a:t>
            </a:r>
            <a:endParaRPr sz="18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93" name="Google Shape;1893;p106"/>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894" name="Google Shape;1894;p106"/>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4: Choose a model</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895" name="Google Shape;1895;p106"/>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896" name="Google Shape;1896;p106"/>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897" name="Google Shape;1897;p106"/>
          <p:cNvGraphicFramePr/>
          <p:nvPr/>
        </p:nvGraphicFramePr>
        <p:xfrm>
          <a:off x="1377318" y="1391371"/>
          <a:ext cx="9316550" cy="2688725"/>
        </p:xfrm>
        <a:graphic>
          <a:graphicData uri="http://schemas.openxmlformats.org/drawingml/2006/table">
            <a:tbl>
              <a:tblPr firstRow="1" bandRow="1">
                <a:noFill/>
                <a:tableStyleId>{A87FC30A-B5B6-4B3B-8AA5-45F9277958EB}</a:tableStyleId>
              </a:tblPr>
              <a:tblGrid>
                <a:gridCol w="1571750">
                  <a:extLst>
                    <a:ext uri="{9D8B030D-6E8A-4147-A177-3AD203B41FA5}">
                      <a16:colId xmlns:a16="http://schemas.microsoft.com/office/drawing/2014/main" val="20000"/>
                    </a:ext>
                  </a:extLst>
                </a:gridCol>
                <a:gridCol w="974975">
                  <a:extLst>
                    <a:ext uri="{9D8B030D-6E8A-4147-A177-3AD203B41FA5}">
                      <a16:colId xmlns:a16="http://schemas.microsoft.com/office/drawing/2014/main" val="20001"/>
                    </a:ext>
                  </a:extLst>
                </a:gridCol>
                <a:gridCol w="935975">
                  <a:extLst>
                    <a:ext uri="{9D8B030D-6E8A-4147-A177-3AD203B41FA5}">
                      <a16:colId xmlns:a16="http://schemas.microsoft.com/office/drawing/2014/main" val="20002"/>
                    </a:ext>
                  </a:extLst>
                </a:gridCol>
                <a:gridCol w="935975">
                  <a:extLst>
                    <a:ext uri="{9D8B030D-6E8A-4147-A177-3AD203B41FA5}">
                      <a16:colId xmlns:a16="http://schemas.microsoft.com/office/drawing/2014/main" val="20003"/>
                    </a:ext>
                  </a:extLst>
                </a:gridCol>
                <a:gridCol w="916475">
                  <a:extLst>
                    <a:ext uri="{9D8B030D-6E8A-4147-A177-3AD203B41FA5}">
                      <a16:colId xmlns:a16="http://schemas.microsoft.com/office/drawing/2014/main" val="20004"/>
                    </a:ext>
                  </a:extLst>
                </a:gridCol>
                <a:gridCol w="1185150">
                  <a:extLst>
                    <a:ext uri="{9D8B030D-6E8A-4147-A177-3AD203B41FA5}">
                      <a16:colId xmlns:a16="http://schemas.microsoft.com/office/drawing/2014/main" val="20005"/>
                    </a:ext>
                  </a:extLst>
                </a:gridCol>
                <a:gridCol w="572725">
                  <a:extLst>
                    <a:ext uri="{9D8B030D-6E8A-4147-A177-3AD203B41FA5}">
                      <a16:colId xmlns:a16="http://schemas.microsoft.com/office/drawing/2014/main" val="20006"/>
                    </a:ext>
                  </a:extLst>
                </a:gridCol>
                <a:gridCol w="901500">
                  <a:extLst>
                    <a:ext uri="{9D8B030D-6E8A-4147-A177-3AD203B41FA5}">
                      <a16:colId xmlns:a16="http://schemas.microsoft.com/office/drawing/2014/main" val="20007"/>
                    </a:ext>
                  </a:extLst>
                </a:gridCol>
                <a:gridCol w="1322025">
                  <a:extLst>
                    <a:ext uri="{9D8B030D-6E8A-4147-A177-3AD203B41FA5}">
                      <a16:colId xmlns:a16="http://schemas.microsoft.com/office/drawing/2014/main" val="20008"/>
                    </a:ext>
                  </a:extLst>
                </a:gridCol>
              </a:tblGrid>
              <a:tr h="610025">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
        <p:nvSpPr>
          <p:cNvPr id="1898" name="Google Shape;1898;p106"/>
          <p:cNvSpPr/>
          <p:nvPr/>
        </p:nvSpPr>
        <p:spPr>
          <a:xfrm>
            <a:off x="9316461" y="1404404"/>
            <a:ext cx="1642820" cy="2839666"/>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899" name="Google Shape;1899;p106"/>
          <p:cNvCxnSpPr>
            <a:stCxn id="1898" idx="2"/>
          </p:cNvCxnSpPr>
          <p:nvPr/>
        </p:nvCxnSpPr>
        <p:spPr>
          <a:xfrm flipH="1">
            <a:off x="6664171" y="4244070"/>
            <a:ext cx="3473700" cy="1009800"/>
          </a:xfrm>
          <a:prstGeom prst="straightConnector1">
            <a:avLst/>
          </a:prstGeom>
          <a:noFill/>
          <a:ln w="9525" cap="flat" cmpd="sng">
            <a:solidFill>
              <a:schemeClr val="accent1"/>
            </a:solidFill>
            <a:prstDash val="solid"/>
            <a:miter lim="800000"/>
            <a:headEnd type="none" w="sm" len="sm"/>
            <a:tailEnd type="triangle" w="med" len="med"/>
          </a:ln>
        </p:spPr>
      </p:cxnSp>
      <p:sp>
        <p:nvSpPr>
          <p:cNvPr id="1900" name="Google Shape;1900;p106"/>
          <p:cNvSpPr txBox="1"/>
          <p:nvPr/>
        </p:nvSpPr>
        <p:spPr>
          <a:xfrm>
            <a:off x="1503336" y="5253925"/>
            <a:ext cx="627681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Choose any supervised learning algorithm since it has known labels.</a:t>
            </a:r>
            <a:endParaRPr/>
          </a:p>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Since labels are categorical, go for any </a:t>
            </a:r>
            <a:r>
              <a:rPr lang="en-US" sz="1800" b="1">
                <a:solidFill>
                  <a:srgbClr val="FF0000"/>
                </a:solidFill>
                <a:latin typeface="Arial"/>
                <a:ea typeface="Arial"/>
                <a:cs typeface="Arial"/>
                <a:sym typeface="Arial"/>
              </a:rPr>
              <a:t>classification algorithm</a:t>
            </a:r>
            <a:r>
              <a:rPr lang="en-US" sz="1800" b="1">
                <a:solidFill>
                  <a:schemeClr val="dk1"/>
                </a:solidFill>
                <a:latin typeface="Arial"/>
                <a:ea typeface="Arial"/>
                <a:cs typeface="Arial"/>
                <a:sym typeface="Arial"/>
              </a:rPr>
              <a:t>.</a:t>
            </a:r>
            <a:endParaRPr sz="1800" b="1">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13" name="Google Shape;1913;p107"/>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914" name="Google Shape;1914;p107"/>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5: Train data</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915" name="Google Shape;1915;p107"/>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916" name="Google Shape;1916;p107"/>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917" name="Google Shape;1917;p107"/>
          <p:cNvGraphicFramePr/>
          <p:nvPr/>
        </p:nvGraphicFramePr>
        <p:xfrm>
          <a:off x="1377318" y="1391371"/>
          <a:ext cx="9316550" cy="2688725"/>
        </p:xfrm>
        <a:graphic>
          <a:graphicData uri="http://schemas.openxmlformats.org/drawingml/2006/table">
            <a:tbl>
              <a:tblPr firstRow="1" bandRow="1">
                <a:noFill/>
                <a:tableStyleId>{A87FC30A-B5B6-4B3B-8AA5-45F9277958EB}</a:tableStyleId>
              </a:tblPr>
              <a:tblGrid>
                <a:gridCol w="1571750">
                  <a:extLst>
                    <a:ext uri="{9D8B030D-6E8A-4147-A177-3AD203B41FA5}">
                      <a16:colId xmlns:a16="http://schemas.microsoft.com/office/drawing/2014/main" val="20000"/>
                    </a:ext>
                  </a:extLst>
                </a:gridCol>
                <a:gridCol w="974975">
                  <a:extLst>
                    <a:ext uri="{9D8B030D-6E8A-4147-A177-3AD203B41FA5}">
                      <a16:colId xmlns:a16="http://schemas.microsoft.com/office/drawing/2014/main" val="20001"/>
                    </a:ext>
                  </a:extLst>
                </a:gridCol>
                <a:gridCol w="935975">
                  <a:extLst>
                    <a:ext uri="{9D8B030D-6E8A-4147-A177-3AD203B41FA5}">
                      <a16:colId xmlns:a16="http://schemas.microsoft.com/office/drawing/2014/main" val="20002"/>
                    </a:ext>
                  </a:extLst>
                </a:gridCol>
                <a:gridCol w="935975">
                  <a:extLst>
                    <a:ext uri="{9D8B030D-6E8A-4147-A177-3AD203B41FA5}">
                      <a16:colId xmlns:a16="http://schemas.microsoft.com/office/drawing/2014/main" val="20003"/>
                    </a:ext>
                  </a:extLst>
                </a:gridCol>
                <a:gridCol w="916475">
                  <a:extLst>
                    <a:ext uri="{9D8B030D-6E8A-4147-A177-3AD203B41FA5}">
                      <a16:colId xmlns:a16="http://schemas.microsoft.com/office/drawing/2014/main" val="20004"/>
                    </a:ext>
                  </a:extLst>
                </a:gridCol>
                <a:gridCol w="1185150">
                  <a:extLst>
                    <a:ext uri="{9D8B030D-6E8A-4147-A177-3AD203B41FA5}">
                      <a16:colId xmlns:a16="http://schemas.microsoft.com/office/drawing/2014/main" val="20005"/>
                    </a:ext>
                  </a:extLst>
                </a:gridCol>
                <a:gridCol w="572725">
                  <a:extLst>
                    <a:ext uri="{9D8B030D-6E8A-4147-A177-3AD203B41FA5}">
                      <a16:colId xmlns:a16="http://schemas.microsoft.com/office/drawing/2014/main" val="20006"/>
                    </a:ext>
                  </a:extLst>
                </a:gridCol>
                <a:gridCol w="901500">
                  <a:extLst>
                    <a:ext uri="{9D8B030D-6E8A-4147-A177-3AD203B41FA5}">
                      <a16:colId xmlns:a16="http://schemas.microsoft.com/office/drawing/2014/main" val="20007"/>
                    </a:ext>
                  </a:extLst>
                </a:gridCol>
                <a:gridCol w="1322025">
                  <a:extLst>
                    <a:ext uri="{9D8B030D-6E8A-4147-A177-3AD203B41FA5}">
                      <a16:colId xmlns:a16="http://schemas.microsoft.com/office/drawing/2014/main" val="20008"/>
                    </a:ext>
                  </a:extLst>
                </a:gridCol>
              </a:tblGrid>
              <a:tr h="610025">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grpSp>
        <p:nvGrpSpPr>
          <p:cNvPr id="1918" name="Google Shape;1918;p107"/>
          <p:cNvGrpSpPr/>
          <p:nvPr/>
        </p:nvGrpSpPr>
        <p:grpSpPr>
          <a:xfrm>
            <a:off x="267467" y="4295149"/>
            <a:ext cx="3347720" cy="2352675"/>
            <a:chOff x="214924" y="4092389"/>
            <a:chExt cx="3347720" cy="2352675"/>
          </a:xfrm>
        </p:grpSpPr>
        <p:pic>
          <p:nvPicPr>
            <p:cNvPr id="1919" name="Google Shape;1919;p107"/>
            <p:cNvPicPr preferRelativeResize="0"/>
            <p:nvPr/>
          </p:nvPicPr>
          <p:blipFill rotWithShape="1">
            <a:blip r:embed="rId3">
              <a:alphaModFix/>
            </a:blip>
            <a:srcRect r="59695"/>
            <a:stretch/>
          </p:blipFill>
          <p:spPr>
            <a:xfrm>
              <a:off x="214924" y="4092389"/>
              <a:ext cx="1412781" cy="2352675"/>
            </a:xfrm>
            <a:prstGeom prst="rect">
              <a:avLst/>
            </a:prstGeom>
            <a:noFill/>
            <a:ln>
              <a:noFill/>
            </a:ln>
          </p:spPr>
        </p:pic>
        <p:sp>
          <p:nvSpPr>
            <p:cNvPr id="1920" name="Google Shape;1920;p107"/>
            <p:cNvSpPr txBox="1"/>
            <p:nvPr/>
          </p:nvSpPr>
          <p:spPr>
            <a:xfrm>
              <a:off x="323498" y="5664694"/>
              <a:ext cx="323914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 Training Data </a:t>
              </a:r>
              <a:endParaRPr sz="1600" b="1">
                <a:solidFill>
                  <a:schemeClr val="dk1"/>
                </a:solidFill>
                <a:latin typeface="Arial"/>
                <a:ea typeface="Arial"/>
                <a:cs typeface="Arial"/>
                <a:sym typeface="Arial"/>
              </a:endParaRPr>
            </a:p>
          </p:txBody>
        </p:sp>
      </p:grpSp>
      <p:sp>
        <p:nvSpPr>
          <p:cNvPr id="1921" name="Google Shape;1921;p107"/>
          <p:cNvSpPr/>
          <p:nvPr/>
        </p:nvSpPr>
        <p:spPr>
          <a:xfrm>
            <a:off x="1377318" y="2045776"/>
            <a:ext cx="9208024" cy="1410346"/>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2" name="Google Shape;1922;p107"/>
          <p:cNvSpPr/>
          <p:nvPr/>
        </p:nvSpPr>
        <p:spPr>
          <a:xfrm>
            <a:off x="1377318" y="3518115"/>
            <a:ext cx="9208024" cy="659452"/>
          </a:xfrm>
          <a:prstGeom prst="roundRect">
            <a:avLst>
              <a:gd name="adj" fmla="val 16667"/>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23" name="Google Shape;1923;p107"/>
          <p:cNvGrpSpPr/>
          <p:nvPr/>
        </p:nvGrpSpPr>
        <p:grpSpPr>
          <a:xfrm>
            <a:off x="10724913" y="3083689"/>
            <a:ext cx="3648182" cy="2352675"/>
            <a:chOff x="6473297" y="4765595"/>
            <a:chExt cx="3648182" cy="2352675"/>
          </a:xfrm>
        </p:grpSpPr>
        <p:pic>
          <p:nvPicPr>
            <p:cNvPr id="1924" name="Google Shape;1924;p107"/>
            <p:cNvPicPr preferRelativeResize="0"/>
            <p:nvPr/>
          </p:nvPicPr>
          <p:blipFill rotWithShape="1">
            <a:blip r:embed="rId3">
              <a:alphaModFix/>
            </a:blip>
            <a:srcRect l="60169"/>
            <a:stretch/>
          </p:blipFill>
          <p:spPr>
            <a:xfrm>
              <a:off x="6473297" y="4765595"/>
              <a:ext cx="1396164" cy="2352675"/>
            </a:xfrm>
            <a:prstGeom prst="rect">
              <a:avLst/>
            </a:prstGeom>
            <a:noFill/>
            <a:ln>
              <a:noFill/>
            </a:ln>
          </p:spPr>
        </p:pic>
        <p:sp>
          <p:nvSpPr>
            <p:cNvPr id="1925" name="Google Shape;1925;p107"/>
            <p:cNvSpPr txBox="1"/>
            <p:nvPr/>
          </p:nvSpPr>
          <p:spPr>
            <a:xfrm>
              <a:off x="6882333" y="6231705"/>
              <a:ext cx="323914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 Test Data</a:t>
              </a:r>
              <a:endParaRPr sz="1600" b="1">
                <a:solidFill>
                  <a:schemeClr val="dk1"/>
                </a:solidFill>
                <a:latin typeface="Arial"/>
                <a:ea typeface="Arial"/>
                <a:cs typeface="Arial"/>
                <a:sym typeface="Arial"/>
              </a:endParaRPr>
            </a:p>
          </p:txBody>
        </p:sp>
      </p:grpSp>
      <p:cxnSp>
        <p:nvCxnSpPr>
          <p:cNvPr id="1926" name="Google Shape;1926;p107"/>
          <p:cNvCxnSpPr>
            <a:stCxn id="1921" idx="1"/>
          </p:cNvCxnSpPr>
          <p:nvPr/>
        </p:nvCxnSpPr>
        <p:spPr>
          <a:xfrm flipH="1">
            <a:off x="973818" y="2750949"/>
            <a:ext cx="403500" cy="1810200"/>
          </a:xfrm>
          <a:prstGeom prst="bentConnector2">
            <a:avLst/>
          </a:prstGeom>
          <a:noFill/>
          <a:ln w="38100" cap="flat" cmpd="sng">
            <a:solidFill>
              <a:srgbClr val="FF0000"/>
            </a:solidFill>
            <a:prstDash val="solid"/>
            <a:miter lim="800000"/>
            <a:headEnd type="none" w="sm" len="sm"/>
            <a:tailEnd type="triangle" w="med" len="med"/>
          </a:ln>
        </p:spPr>
      </p:cxnSp>
      <p:cxnSp>
        <p:nvCxnSpPr>
          <p:cNvPr id="1927" name="Google Shape;1927;p107"/>
          <p:cNvCxnSpPr>
            <a:stCxn id="1922" idx="3"/>
          </p:cNvCxnSpPr>
          <p:nvPr/>
        </p:nvCxnSpPr>
        <p:spPr>
          <a:xfrm rot="10800000" flipH="1">
            <a:off x="10585342" y="3652841"/>
            <a:ext cx="573000" cy="195000"/>
          </a:xfrm>
          <a:prstGeom prst="bentConnector3">
            <a:avLst>
              <a:gd name="adj1" fmla="val 49990"/>
            </a:avLst>
          </a:prstGeom>
          <a:noFill/>
          <a:ln w="38100" cap="flat" cmpd="sng">
            <a:solidFill>
              <a:srgbClr val="FF0000"/>
            </a:solidFill>
            <a:prstDash val="solid"/>
            <a:miter lim="800000"/>
            <a:headEnd type="none" w="sm" len="sm"/>
            <a:tailEnd type="triangle" w="med" len="med"/>
          </a:ln>
        </p:spPr>
      </p:cxnSp>
      <p:sp>
        <p:nvSpPr>
          <p:cNvPr id="1928" name="Google Shape;1928;p107"/>
          <p:cNvSpPr/>
          <p:nvPr/>
        </p:nvSpPr>
        <p:spPr>
          <a:xfrm>
            <a:off x="6592183" y="4436282"/>
            <a:ext cx="1360003" cy="5146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Produce a Model</a:t>
            </a:r>
            <a:endParaRPr sz="1800" b="1">
              <a:solidFill>
                <a:schemeClr val="dk1"/>
              </a:solidFill>
              <a:latin typeface="Arial"/>
              <a:ea typeface="Arial"/>
              <a:cs typeface="Arial"/>
              <a:sym typeface="Arial"/>
            </a:endParaRPr>
          </a:p>
        </p:txBody>
      </p:sp>
      <p:cxnSp>
        <p:nvCxnSpPr>
          <p:cNvPr id="1929" name="Google Shape;1929;p107"/>
          <p:cNvCxnSpPr/>
          <p:nvPr/>
        </p:nvCxnSpPr>
        <p:spPr>
          <a:xfrm>
            <a:off x="4905542" y="5232770"/>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930" name="Google Shape;1930;p107"/>
          <p:cNvCxnSpPr/>
          <p:nvPr/>
        </p:nvCxnSpPr>
        <p:spPr>
          <a:xfrm>
            <a:off x="4874545" y="5776312"/>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931" name="Google Shape;1931;p107"/>
          <p:cNvSpPr txBox="1"/>
          <p:nvPr/>
        </p:nvSpPr>
        <p:spPr>
          <a:xfrm>
            <a:off x="3277972" y="5185638"/>
            <a:ext cx="206465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Feed training data</a:t>
            </a:r>
            <a:endParaRPr sz="1800" b="1">
              <a:solidFill>
                <a:schemeClr val="dk1"/>
              </a:solidFill>
              <a:latin typeface="Arial"/>
              <a:ea typeface="Arial"/>
              <a:cs typeface="Arial"/>
              <a:sym typeface="Arial"/>
            </a:endParaRPr>
          </a:p>
        </p:txBody>
      </p:sp>
      <p:cxnSp>
        <p:nvCxnSpPr>
          <p:cNvPr id="1932" name="Google Shape;1932;p107"/>
          <p:cNvCxnSpPr/>
          <p:nvPr/>
        </p:nvCxnSpPr>
        <p:spPr>
          <a:xfrm>
            <a:off x="1594929" y="5493305"/>
            <a:ext cx="1547070" cy="15499"/>
          </a:xfrm>
          <a:prstGeom prst="straightConnector1">
            <a:avLst/>
          </a:prstGeom>
          <a:noFill/>
          <a:ln w="38100" cap="flat" cmpd="sng">
            <a:solidFill>
              <a:srgbClr val="FF0000"/>
            </a:solidFill>
            <a:prstDash val="solid"/>
            <a:miter lim="800000"/>
            <a:headEnd type="none" w="sm" len="sm"/>
            <a:tailEnd type="triangle" w="med" len="med"/>
          </a:ln>
        </p:spPr>
      </p:cxnSp>
      <p:pic>
        <p:nvPicPr>
          <p:cNvPr id="1933" name="Google Shape;1933;p107" descr="Image result for machine learning model icon"/>
          <p:cNvPicPr preferRelativeResize="0"/>
          <p:nvPr/>
        </p:nvPicPr>
        <p:blipFill rotWithShape="1">
          <a:blip r:embed="rId4">
            <a:alphaModFix/>
          </a:blip>
          <a:srcRect/>
          <a:stretch/>
        </p:blipFill>
        <p:spPr>
          <a:xfrm>
            <a:off x="6671719" y="5011374"/>
            <a:ext cx="1246903" cy="124690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46" name="Google Shape;1946;p108"/>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6: Model Evaluation</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pic>
        <p:nvPicPr>
          <p:cNvPr id="1947" name="Google Shape;1947;p108"/>
          <p:cNvPicPr preferRelativeResize="0"/>
          <p:nvPr/>
        </p:nvPicPr>
        <p:blipFill rotWithShape="1">
          <a:blip r:embed="rId3">
            <a:alphaModFix/>
          </a:blip>
          <a:srcRect r="10624" b="18563"/>
          <a:stretch/>
        </p:blipFill>
        <p:spPr>
          <a:xfrm>
            <a:off x="1471753" y="2357069"/>
            <a:ext cx="9127727" cy="518463"/>
          </a:xfrm>
          <a:prstGeom prst="rect">
            <a:avLst/>
          </a:prstGeom>
          <a:noFill/>
          <a:ln>
            <a:noFill/>
          </a:ln>
        </p:spPr>
      </p:pic>
      <p:sp>
        <p:nvSpPr>
          <p:cNvPr id="1948" name="Google Shape;1948;p108"/>
          <p:cNvSpPr txBox="1"/>
          <p:nvPr/>
        </p:nvSpPr>
        <p:spPr>
          <a:xfrm>
            <a:off x="681925" y="1534332"/>
            <a:ext cx="105952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Predict unknown test data using trained model and check if predictions are correct.</a:t>
            </a:r>
            <a:endParaRPr sz="1800" b="1">
              <a:solidFill>
                <a:schemeClr val="dk1"/>
              </a:solidFill>
              <a:latin typeface="Arial"/>
              <a:ea typeface="Arial"/>
              <a:cs typeface="Arial"/>
              <a:sym typeface="Arial"/>
            </a:endParaRPr>
          </a:p>
        </p:txBody>
      </p:sp>
      <p:cxnSp>
        <p:nvCxnSpPr>
          <p:cNvPr id="1949" name="Google Shape;1949;p108"/>
          <p:cNvCxnSpPr/>
          <p:nvPr/>
        </p:nvCxnSpPr>
        <p:spPr>
          <a:xfrm>
            <a:off x="3179913" y="4308527"/>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950" name="Google Shape;1950;p108"/>
          <p:cNvCxnSpPr/>
          <p:nvPr/>
        </p:nvCxnSpPr>
        <p:spPr>
          <a:xfrm>
            <a:off x="3148916" y="4852069"/>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951" name="Google Shape;1951;p108"/>
          <p:cNvSpPr txBox="1"/>
          <p:nvPr/>
        </p:nvSpPr>
        <p:spPr>
          <a:xfrm>
            <a:off x="1349739" y="4338575"/>
            <a:ext cx="20646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Feed test data</a:t>
            </a:r>
            <a:endParaRPr sz="1800" b="1">
              <a:solidFill>
                <a:schemeClr val="dk1"/>
              </a:solidFill>
              <a:latin typeface="Arial"/>
              <a:ea typeface="Arial"/>
              <a:cs typeface="Arial"/>
              <a:sym typeface="Arial"/>
            </a:endParaRPr>
          </a:p>
        </p:txBody>
      </p:sp>
      <p:cxnSp>
        <p:nvCxnSpPr>
          <p:cNvPr id="1952" name="Google Shape;1952;p108"/>
          <p:cNvCxnSpPr/>
          <p:nvPr/>
        </p:nvCxnSpPr>
        <p:spPr>
          <a:xfrm>
            <a:off x="6813368" y="4293028"/>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953" name="Google Shape;1953;p108"/>
          <p:cNvCxnSpPr/>
          <p:nvPr/>
        </p:nvCxnSpPr>
        <p:spPr>
          <a:xfrm>
            <a:off x="6782371" y="4836570"/>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954" name="Google Shape;1954;p108"/>
          <p:cNvSpPr txBox="1"/>
          <p:nvPr/>
        </p:nvSpPr>
        <p:spPr>
          <a:xfrm>
            <a:off x="7555906" y="3695553"/>
            <a:ext cx="16771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Predictions</a:t>
            </a:r>
            <a:endParaRPr sz="1800" b="1">
              <a:solidFill>
                <a:schemeClr val="dk1"/>
              </a:solidFill>
              <a:latin typeface="Arial"/>
              <a:ea typeface="Arial"/>
              <a:cs typeface="Arial"/>
              <a:sym typeface="Arial"/>
            </a:endParaRPr>
          </a:p>
        </p:txBody>
      </p:sp>
      <p:sp>
        <p:nvSpPr>
          <p:cNvPr id="1955" name="Google Shape;1955;p108"/>
          <p:cNvSpPr txBox="1"/>
          <p:nvPr/>
        </p:nvSpPr>
        <p:spPr>
          <a:xfrm>
            <a:off x="8617058" y="4048466"/>
            <a:ext cx="18153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Mammal</a:t>
            </a:r>
            <a:endParaRPr sz="1800">
              <a:solidFill>
                <a:schemeClr val="dk1"/>
              </a:solidFill>
              <a:latin typeface="Arial"/>
              <a:ea typeface="Arial"/>
              <a:cs typeface="Arial"/>
              <a:sym typeface="Arial"/>
            </a:endParaRPr>
          </a:p>
        </p:txBody>
      </p:sp>
      <p:sp>
        <p:nvSpPr>
          <p:cNvPr id="1956" name="Google Shape;1956;p108"/>
          <p:cNvSpPr txBox="1"/>
          <p:nvPr/>
        </p:nvSpPr>
        <p:spPr>
          <a:xfrm>
            <a:off x="8617057" y="4610195"/>
            <a:ext cx="18153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Bird</a:t>
            </a:r>
            <a:endParaRPr sz="1800">
              <a:solidFill>
                <a:schemeClr val="dk1"/>
              </a:solidFill>
              <a:latin typeface="Arial"/>
              <a:ea typeface="Arial"/>
              <a:cs typeface="Arial"/>
              <a:sym typeface="Arial"/>
            </a:endParaRPr>
          </a:p>
        </p:txBody>
      </p:sp>
      <p:pic>
        <p:nvPicPr>
          <p:cNvPr id="1957" name="Google Shape;1957;p108"/>
          <p:cNvPicPr preferRelativeResize="0"/>
          <p:nvPr/>
        </p:nvPicPr>
        <p:blipFill rotWithShape="1">
          <a:blip r:embed="rId4">
            <a:alphaModFix/>
          </a:blip>
          <a:srcRect/>
          <a:stretch/>
        </p:blipFill>
        <p:spPr>
          <a:xfrm>
            <a:off x="9780467" y="4019251"/>
            <a:ext cx="489716" cy="503990"/>
          </a:xfrm>
          <a:prstGeom prst="rect">
            <a:avLst/>
          </a:prstGeom>
          <a:noFill/>
          <a:ln>
            <a:noFill/>
          </a:ln>
        </p:spPr>
      </p:pic>
      <p:pic>
        <p:nvPicPr>
          <p:cNvPr id="1958" name="Google Shape;1958;p108"/>
          <p:cNvPicPr preferRelativeResize="0"/>
          <p:nvPr/>
        </p:nvPicPr>
        <p:blipFill rotWithShape="1">
          <a:blip r:embed="rId4">
            <a:alphaModFix/>
          </a:blip>
          <a:srcRect/>
          <a:stretch/>
        </p:blipFill>
        <p:spPr>
          <a:xfrm>
            <a:off x="9812988" y="4584575"/>
            <a:ext cx="489716" cy="503990"/>
          </a:xfrm>
          <a:prstGeom prst="rect">
            <a:avLst/>
          </a:prstGeom>
          <a:noFill/>
          <a:ln>
            <a:noFill/>
          </a:ln>
        </p:spPr>
      </p:pic>
      <p:pic>
        <p:nvPicPr>
          <p:cNvPr id="1959" name="Google Shape;1959;p108" descr="Image result for bird"/>
          <p:cNvPicPr preferRelativeResize="0"/>
          <p:nvPr/>
        </p:nvPicPr>
        <p:blipFill rotWithShape="1">
          <a:blip r:embed="rId5">
            <a:alphaModFix/>
          </a:blip>
          <a:srcRect/>
          <a:stretch/>
        </p:blipFill>
        <p:spPr>
          <a:xfrm>
            <a:off x="10370536" y="4473815"/>
            <a:ext cx="1372453" cy="772005"/>
          </a:xfrm>
          <a:prstGeom prst="rect">
            <a:avLst/>
          </a:prstGeom>
          <a:noFill/>
          <a:ln>
            <a:noFill/>
          </a:ln>
        </p:spPr>
      </p:pic>
      <p:pic>
        <p:nvPicPr>
          <p:cNvPr id="1960" name="Google Shape;1960;p108" descr="Image result for mammal"/>
          <p:cNvPicPr preferRelativeResize="0"/>
          <p:nvPr/>
        </p:nvPicPr>
        <p:blipFill rotWithShape="1">
          <a:blip r:embed="rId6">
            <a:alphaModFix/>
          </a:blip>
          <a:srcRect/>
          <a:stretch/>
        </p:blipFill>
        <p:spPr>
          <a:xfrm>
            <a:off x="10499403" y="3186467"/>
            <a:ext cx="1243586" cy="1271849"/>
          </a:xfrm>
          <a:prstGeom prst="rect">
            <a:avLst/>
          </a:prstGeom>
          <a:noFill/>
          <a:ln>
            <a:noFill/>
          </a:ln>
        </p:spPr>
      </p:pic>
      <p:pic>
        <p:nvPicPr>
          <p:cNvPr id="1961" name="Google Shape;1961;p108" descr="Image result for machine learning model icon"/>
          <p:cNvPicPr preferRelativeResize="0"/>
          <p:nvPr/>
        </p:nvPicPr>
        <p:blipFill rotWithShape="1">
          <a:blip r:embed="rId7">
            <a:alphaModFix/>
          </a:blip>
          <a:srcRect/>
          <a:stretch/>
        </p:blipFill>
        <p:spPr>
          <a:xfrm>
            <a:off x="5247852" y="3910672"/>
            <a:ext cx="1246903" cy="1246903"/>
          </a:xfrm>
          <a:prstGeom prst="rect">
            <a:avLst/>
          </a:prstGeom>
          <a:noFill/>
          <a:ln>
            <a:noFill/>
          </a:ln>
        </p:spPr>
      </p:pic>
      <p:sp>
        <p:nvSpPr>
          <p:cNvPr id="1962" name="Google Shape;1962;p108"/>
          <p:cNvSpPr/>
          <p:nvPr/>
        </p:nvSpPr>
        <p:spPr>
          <a:xfrm>
            <a:off x="5416672" y="3412654"/>
            <a:ext cx="85151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Model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992"/>
        <p:cNvGrpSpPr/>
        <p:nvPr/>
      </p:nvGrpSpPr>
      <p:grpSpPr>
        <a:xfrm>
          <a:off x="0" y="0"/>
          <a:ext cx="0" cy="0"/>
          <a:chOff x="0" y="0"/>
          <a:chExt cx="0" cy="0"/>
        </a:xfrm>
      </p:grpSpPr>
      <p:sp>
        <p:nvSpPr>
          <p:cNvPr id="1993" name="Google Shape;1993;p110"/>
          <p:cNvSpPr/>
          <p:nvPr/>
        </p:nvSpPr>
        <p:spPr>
          <a:xfrm>
            <a:off x="352603" y="1165197"/>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37">
              <a:solidFill>
                <a:srgbClr val="FFFFFF"/>
              </a:solidFill>
              <a:latin typeface="Calibri"/>
              <a:ea typeface="Calibri"/>
              <a:cs typeface="Calibri"/>
              <a:sym typeface="Calibri"/>
            </a:endParaRPr>
          </a:p>
        </p:txBody>
      </p:sp>
      <p:sp>
        <p:nvSpPr>
          <p:cNvPr id="1994" name="Google Shape;1994;p110"/>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995" name="Google Shape;1995;p110"/>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25</a:t>
            </a:r>
            <a:endParaRPr sz="2160" b="0" i="0" u="none" strike="noStrike" cap="none">
              <a:solidFill>
                <a:srgbClr val="FFFFFF"/>
              </a:solidFill>
              <a:latin typeface="Roboto"/>
              <a:ea typeface="Roboto"/>
              <a:cs typeface="Roboto"/>
              <a:sym typeface="Roboto"/>
            </a:endParaRPr>
          </a:p>
        </p:txBody>
      </p:sp>
      <p:sp>
        <p:nvSpPr>
          <p:cNvPr id="1996" name="Google Shape;1996;p110"/>
          <p:cNvSpPr/>
          <p:nvPr/>
        </p:nvSpPr>
        <p:spPr>
          <a:xfrm>
            <a:off x="352603" y="518207"/>
            <a:ext cx="4390946"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dk2"/>
                </a:solidFill>
                <a:latin typeface="Arial"/>
                <a:ea typeface="Arial"/>
                <a:cs typeface="Arial"/>
                <a:sym typeface="Arial"/>
              </a:rPr>
              <a:t>Putting it all together</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p:txBody>
      </p:sp>
      <p:pic>
        <p:nvPicPr>
          <p:cNvPr id="1998" name="Google Shape;1998;p110"/>
          <p:cNvPicPr preferRelativeResize="0"/>
          <p:nvPr/>
        </p:nvPicPr>
        <p:blipFill rotWithShape="1">
          <a:blip r:embed="rId3">
            <a:alphaModFix/>
          </a:blip>
          <a:srcRect/>
          <a:stretch/>
        </p:blipFill>
        <p:spPr>
          <a:xfrm>
            <a:off x="2399571" y="1427322"/>
            <a:ext cx="6871138" cy="5153354"/>
          </a:xfrm>
          <a:prstGeom prst="rect">
            <a:avLst/>
          </a:prstGeom>
          <a:noFill/>
          <a:ln>
            <a:noFill/>
          </a:ln>
        </p:spPr>
      </p:pic>
    </p:spTree>
  </p:cSld>
  <p:clrMapOvr>
    <a:masterClrMapping/>
  </p:clrMapOvr>
  <p:transition>
    <p:push/>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2002"/>
        <p:cNvGrpSpPr/>
        <p:nvPr/>
      </p:nvGrpSpPr>
      <p:grpSpPr>
        <a:xfrm>
          <a:off x="0" y="0"/>
          <a:ext cx="0" cy="0"/>
          <a:chOff x="0" y="0"/>
          <a:chExt cx="0" cy="0"/>
        </a:xfrm>
      </p:grpSpPr>
      <p:sp>
        <p:nvSpPr>
          <p:cNvPr id="2004" name="Google Shape;2004;p111"/>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chemeClr val="tx1"/>
              </a:solidFill>
              <a:latin typeface="Calibri"/>
              <a:ea typeface="Calibri"/>
              <a:cs typeface="Calibri"/>
              <a:sym typeface="Calibri"/>
            </a:endParaRPr>
          </a:p>
        </p:txBody>
      </p:sp>
      <p:sp>
        <p:nvSpPr>
          <p:cNvPr id="2005" name="Google Shape;2005;p111"/>
          <p:cNvSpPr txBox="1"/>
          <p:nvPr/>
        </p:nvSpPr>
        <p:spPr>
          <a:xfrm>
            <a:off x="470691" y="584198"/>
            <a:ext cx="536313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tx1"/>
                </a:solidFill>
                <a:latin typeface="Calibri"/>
                <a:ea typeface="Calibri"/>
                <a:cs typeface="Calibri"/>
                <a:sym typeface="Calibri"/>
              </a:rPr>
              <a:t>Step 1: Collect Raw Data</a:t>
            </a:r>
            <a:endParaRPr sz="4000" b="1">
              <a:solidFill>
                <a:schemeClr val="tx1"/>
              </a:solidFill>
              <a:latin typeface="Calibri"/>
              <a:ea typeface="Calibri"/>
              <a:cs typeface="Calibri"/>
              <a:sym typeface="Calibri"/>
            </a:endParaRPr>
          </a:p>
        </p:txBody>
      </p:sp>
      <p:sp>
        <p:nvSpPr>
          <p:cNvPr id="2006" name="Google Shape;2006;p111"/>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chemeClr val="tx1"/>
                </a:solidFill>
                <a:latin typeface="Roboto"/>
                <a:ea typeface="Roboto"/>
                <a:cs typeface="Roboto"/>
                <a:sym typeface="Roboto"/>
              </a:rPr>
              <a:t>              </a:t>
            </a:r>
            <a:endParaRPr sz="2160" b="0" i="0" u="none" strike="noStrike" cap="none">
              <a:solidFill>
                <a:schemeClr val="tx1"/>
              </a:solidFill>
              <a:latin typeface="Roboto"/>
              <a:ea typeface="Roboto"/>
              <a:cs typeface="Roboto"/>
              <a:sym typeface="Roboto"/>
            </a:endParaRPr>
          </a:p>
        </p:txBody>
      </p:sp>
      <p:grpSp>
        <p:nvGrpSpPr>
          <p:cNvPr id="2009" name="Google Shape;2009;p111"/>
          <p:cNvGrpSpPr/>
          <p:nvPr/>
        </p:nvGrpSpPr>
        <p:grpSpPr>
          <a:xfrm>
            <a:off x="5394648" y="3374024"/>
            <a:ext cx="3960312" cy="90613"/>
            <a:chOff x="5332246" y="4049236"/>
            <a:chExt cx="3960312" cy="90612"/>
          </a:xfrm>
        </p:grpSpPr>
        <p:cxnSp>
          <p:nvCxnSpPr>
            <p:cNvPr id="2010" name="Google Shape;2010;p111"/>
            <p:cNvCxnSpPr>
              <a:stCxn id="2011" idx="6"/>
            </p:cNvCxnSpPr>
            <p:nvPr/>
          </p:nvCxnSpPr>
          <p:spPr>
            <a:xfrm>
              <a:off x="5422858" y="4094542"/>
              <a:ext cx="3869700" cy="0"/>
            </a:xfrm>
            <a:prstGeom prst="straightConnector1">
              <a:avLst/>
            </a:prstGeom>
            <a:noFill/>
            <a:ln w="12700" cap="flat" cmpd="sng">
              <a:solidFill>
                <a:schemeClr val="lt1"/>
              </a:solidFill>
              <a:prstDash val="solid"/>
              <a:miter lim="800000"/>
              <a:headEnd type="none" w="sm" len="sm"/>
              <a:tailEnd type="none" w="sm" len="sm"/>
            </a:ln>
          </p:spPr>
        </p:cxnSp>
        <p:sp>
          <p:nvSpPr>
            <p:cNvPr id="2011" name="Google Shape;2011;p111"/>
            <p:cNvSpPr/>
            <p:nvPr/>
          </p:nvSpPr>
          <p:spPr>
            <a:xfrm>
              <a:off x="5332246" y="4049236"/>
              <a:ext cx="90612" cy="90612"/>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1"/>
                </a:solidFill>
                <a:latin typeface="Calibri"/>
                <a:ea typeface="Calibri"/>
                <a:cs typeface="Calibri"/>
                <a:sym typeface="Calibri"/>
              </a:endParaRPr>
            </a:p>
          </p:txBody>
        </p:sp>
      </p:grpSp>
      <p:pic>
        <p:nvPicPr>
          <p:cNvPr id="2036" name="Google Shape;2036;p111"/>
          <p:cNvPicPr preferRelativeResize="0"/>
          <p:nvPr/>
        </p:nvPicPr>
        <p:blipFill rotWithShape="1">
          <a:blip r:embed="rId3">
            <a:alphaModFix/>
          </a:blip>
          <a:srcRect/>
          <a:stretch/>
        </p:blipFill>
        <p:spPr>
          <a:xfrm>
            <a:off x="3702981" y="1843026"/>
            <a:ext cx="4527845" cy="4269169"/>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pSp>
        <p:nvGrpSpPr>
          <p:cNvPr id="683" name="Google Shape;683;p53"/>
          <p:cNvGrpSpPr/>
          <p:nvPr/>
        </p:nvGrpSpPr>
        <p:grpSpPr>
          <a:xfrm>
            <a:off x="0" y="5607439"/>
            <a:ext cx="64770" cy="1257300"/>
            <a:chOff x="1181105" y="4608196"/>
            <a:chExt cx="64770" cy="1257300"/>
          </a:xfrm>
        </p:grpSpPr>
        <p:sp>
          <p:nvSpPr>
            <p:cNvPr id="684" name="Google Shape;684;p5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85" name="Google Shape;685;p5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86" name="Google Shape;686;p5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87" name="Google Shape;687;p5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688" name="Google Shape;688;p53"/>
          <p:cNvSpPr/>
          <p:nvPr/>
        </p:nvSpPr>
        <p:spPr>
          <a:xfrm>
            <a:off x="584200" y="487363"/>
            <a:ext cx="9501292"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Timeline of Machine learning</a:t>
            </a:r>
            <a:endParaRPr sz="3600">
              <a:solidFill>
                <a:schemeClr val="dk2"/>
              </a:solidFill>
              <a:latin typeface="Arial"/>
              <a:ea typeface="Arial"/>
              <a:cs typeface="Arial"/>
              <a:sym typeface="Arial"/>
            </a:endParaRPr>
          </a:p>
        </p:txBody>
      </p:sp>
      <p:cxnSp>
        <p:nvCxnSpPr>
          <p:cNvPr id="689" name="Google Shape;689;p53"/>
          <p:cNvCxnSpPr/>
          <p:nvPr/>
        </p:nvCxnSpPr>
        <p:spPr>
          <a:xfrm>
            <a:off x="10904780" y="2629361"/>
            <a:ext cx="0" cy="1535585"/>
          </a:xfrm>
          <a:prstGeom prst="straightConnector1">
            <a:avLst/>
          </a:prstGeom>
          <a:noFill/>
          <a:ln w="9525" cap="flat" cmpd="sng">
            <a:solidFill>
              <a:schemeClr val="accent6"/>
            </a:solidFill>
            <a:prstDash val="solid"/>
            <a:miter lim="800000"/>
            <a:headEnd type="none" w="sm" len="sm"/>
            <a:tailEnd type="none" w="sm" len="sm"/>
          </a:ln>
        </p:spPr>
      </p:cxnSp>
      <p:cxnSp>
        <p:nvCxnSpPr>
          <p:cNvPr id="690" name="Google Shape;690;p53"/>
          <p:cNvCxnSpPr/>
          <p:nvPr/>
        </p:nvCxnSpPr>
        <p:spPr>
          <a:xfrm>
            <a:off x="9178560" y="3870221"/>
            <a:ext cx="0" cy="294725"/>
          </a:xfrm>
          <a:prstGeom prst="straightConnector1">
            <a:avLst/>
          </a:prstGeom>
          <a:noFill/>
          <a:ln w="9525" cap="flat" cmpd="sng">
            <a:solidFill>
              <a:schemeClr val="accent2"/>
            </a:solidFill>
            <a:prstDash val="solid"/>
            <a:miter lim="800000"/>
            <a:headEnd type="none" w="sm" len="sm"/>
            <a:tailEnd type="none" w="sm" len="sm"/>
          </a:ln>
        </p:spPr>
      </p:cxnSp>
      <p:cxnSp>
        <p:nvCxnSpPr>
          <p:cNvPr id="691" name="Google Shape;691;p53"/>
          <p:cNvCxnSpPr/>
          <p:nvPr/>
        </p:nvCxnSpPr>
        <p:spPr>
          <a:xfrm>
            <a:off x="9167921" y="3300934"/>
            <a:ext cx="0" cy="434580"/>
          </a:xfrm>
          <a:prstGeom prst="straightConnector1">
            <a:avLst/>
          </a:prstGeom>
          <a:noFill/>
          <a:ln w="9525" cap="flat" cmpd="sng">
            <a:solidFill>
              <a:schemeClr val="accent2"/>
            </a:solidFill>
            <a:prstDash val="solid"/>
            <a:miter lim="800000"/>
            <a:headEnd type="none" w="sm" len="sm"/>
            <a:tailEnd type="none" w="sm" len="sm"/>
          </a:ln>
        </p:spPr>
      </p:cxnSp>
      <p:cxnSp>
        <p:nvCxnSpPr>
          <p:cNvPr id="692" name="Google Shape;692;p53"/>
          <p:cNvCxnSpPr/>
          <p:nvPr/>
        </p:nvCxnSpPr>
        <p:spPr>
          <a:xfrm>
            <a:off x="6882611" y="3404978"/>
            <a:ext cx="0" cy="759968"/>
          </a:xfrm>
          <a:prstGeom prst="straightConnector1">
            <a:avLst/>
          </a:prstGeom>
          <a:noFill/>
          <a:ln w="9525" cap="flat" cmpd="sng">
            <a:solidFill>
              <a:schemeClr val="accent6"/>
            </a:solidFill>
            <a:prstDash val="solid"/>
            <a:miter lim="800000"/>
            <a:headEnd type="none" w="sm" len="sm"/>
            <a:tailEnd type="none" w="sm" len="sm"/>
          </a:ln>
        </p:spPr>
      </p:cxnSp>
      <p:cxnSp>
        <p:nvCxnSpPr>
          <p:cNvPr id="693" name="Google Shape;693;p53"/>
          <p:cNvCxnSpPr/>
          <p:nvPr/>
        </p:nvCxnSpPr>
        <p:spPr>
          <a:xfrm>
            <a:off x="6882611" y="2654917"/>
            <a:ext cx="0" cy="579542"/>
          </a:xfrm>
          <a:prstGeom prst="straightConnector1">
            <a:avLst/>
          </a:prstGeom>
          <a:noFill/>
          <a:ln w="9525" cap="flat" cmpd="sng">
            <a:solidFill>
              <a:schemeClr val="accent6"/>
            </a:solidFill>
            <a:prstDash val="solid"/>
            <a:miter lim="800000"/>
            <a:headEnd type="none" w="sm" len="sm"/>
            <a:tailEnd type="none" w="sm" len="sm"/>
          </a:ln>
        </p:spPr>
      </p:cxnSp>
      <p:cxnSp>
        <p:nvCxnSpPr>
          <p:cNvPr id="694" name="Google Shape;694;p53"/>
          <p:cNvCxnSpPr/>
          <p:nvPr/>
        </p:nvCxnSpPr>
        <p:spPr>
          <a:xfrm>
            <a:off x="6882611" y="2215074"/>
            <a:ext cx="0" cy="88900"/>
          </a:xfrm>
          <a:prstGeom prst="straightConnector1">
            <a:avLst/>
          </a:prstGeom>
          <a:noFill/>
          <a:ln w="9525" cap="flat" cmpd="sng">
            <a:solidFill>
              <a:schemeClr val="accent6"/>
            </a:solidFill>
            <a:prstDash val="solid"/>
            <a:miter lim="800000"/>
            <a:headEnd type="none" w="sm" len="sm"/>
            <a:tailEnd type="none" w="sm" len="sm"/>
          </a:ln>
        </p:spPr>
      </p:cxnSp>
      <p:cxnSp>
        <p:nvCxnSpPr>
          <p:cNvPr id="695" name="Google Shape;695;p53"/>
          <p:cNvCxnSpPr/>
          <p:nvPr/>
        </p:nvCxnSpPr>
        <p:spPr>
          <a:xfrm>
            <a:off x="5222095" y="3870223"/>
            <a:ext cx="0" cy="294723"/>
          </a:xfrm>
          <a:prstGeom prst="straightConnector1">
            <a:avLst/>
          </a:prstGeom>
          <a:noFill/>
          <a:ln w="9525" cap="flat" cmpd="sng">
            <a:solidFill>
              <a:schemeClr val="accent3"/>
            </a:solidFill>
            <a:prstDash val="solid"/>
            <a:miter lim="800000"/>
            <a:headEnd type="none" w="sm" len="sm"/>
            <a:tailEnd type="none" w="sm" len="sm"/>
          </a:ln>
        </p:spPr>
      </p:cxnSp>
      <p:cxnSp>
        <p:nvCxnSpPr>
          <p:cNvPr id="696" name="Google Shape;696;p53"/>
          <p:cNvCxnSpPr/>
          <p:nvPr/>
        </p:nvCxnSpPr>
        <p:spPr>
          <a:xfrm>
            <a:off x="5222095" y="3610803"/>
            <a:ext cx="0" cy="88901"/>
          </a:xfrm>
          <a:prstGeom prst="straightConnector1">
            <a:avLst/>
          </a:prstGeom>
          <a:noFill/>
          <a:ln w="9525" cap="flat" cmpd="sng">
            <a:solidFill>
              <a:schemeClr val="accent3"/>
            </a:solidFill>
            <a:prstDash val="solid"/>
            <a:miter lim="800000"/>
            <a:headEnd type="none" w="sm" len="sm"/>
            <a:tailEnd type="none" w="sm" len="sm"/>
          </a:ln>
        </p:spPr>
      </p:cxnSp>
      <p:cxnSp>
        <p:nvCxnSpPr>
          <p:cNvPr id="697" name="Google Shape;697;p53"/>
          <p:cNvCxnSpPr/>
          <p:nvPr/>
        </p:nvCxnSpPr>
        <p:spPr>
          <a:xfrm>
            <a:off x="3464880" y="3404979"/>
            <a:ext cx="0" cy="759967"/>
          </a:xfrm>
          <a:prstGeom prst="straightConnector1">
            <a:avLst/>
          </a:prstGeom>
          <a:noFill/>
          <a:ln w="9525" cap="flat" cmpd="sng">
            <a:solidFill>
              <a:schemeClr val="accent2"/>
            </a:solidFill>
            <a:prstDash val="solid"/>
            <a:miter lim="800000"/>
            <a:headEnd type="none" w="sm" len="sm"/>
            <a:tailEnd type="none" w="sm" len="sm"/>
          </a:ln>
        </p:spPr>
      </p:cxnSp>
      <p:cxnSp>
        <p:nvCxnSpPr>
          <p:cNvPr id="698" name="Google Shape;698;p53"/>
          <p:cNvCxnSpPr/>
          <p:nvPr/>
        </p:nvCxnSpPr>
        <p:spPr>
          <a:xfrm>
            <a:off x="3464880" y="3145560"/>
            <a:ext cx="0" cy="88900"/>
          </a:xfrm>
          <a:prstGeom prst="straightConnector1">
            <a:avLst/>
          </a:prstGeom>
          <a:noFill/>
          <a:ln w="9525" cap="flat" cmpd="sng">
            <a:solidFill>
              <a:schemeClr val="accent2"/>
            </a:solidFill>
            <a:prstDash val="solid"/>
            <a:miter lim="800000"/>
            <a:headEnd type="none" w="sm" len="sm"/>
            <a:tailEnd type="none" w="sm" len="sm"/>
          </a:ln>
        </p:spPr>
      </p:cxnSp>
      <p:cxnSp>
        <p:nvCxnSpPr>
          <p:cNvPr id="699" name="Google Shape;699;p53"/>
          <p:cNvCxnSpPr/>
          <p:nvPr/>
        </p:nvCxnSpPr>
        <p:spPr>
          <a:xfrm>
            <a:off x="1601471" y="3610803"/>
            <a:ext cx="0" cy="554143"/>
          </a:xfrm>
          <a:prstGeom prst="straightConnector1">
            <a:avLst/>
          </a:prstGeom>
          <a:noFill/>
          <a:ln w="9525" cap="flat" cmpd="sng">
            <a:solidFill>
              <a:schemeClr val="accent5">
                <a:alpha val="34901"/>
              </a:schemeClr>
            </a:solidFill>
            <a:prstDash val="solid"/>
            <a:miter lim="800000"/>
            <a:headEnd type="none" w="sm" len="sm"/>
            <a:tailEnd type="none" w="sm" len="sm"/>
          </a:ln>
        </p:spPr>
      </p:cxnSp>
      <p:sp>
        <p:nvSpPr>
          <p:cNvPr id="700" name="Google Shape;700;p53"/>
          <p:cNvSpPr/>
          <p:nvPr/>
        </p:nvSpPr>
        <p:spPr>
          <a:xfrm>
            <a:off x="911989" y="1749831"/>
            <a:ext cx="0" cy="2440515"/>
          </a:xfrm>
          <a:prstGeom prst="rect">
            <a:avLst/>
          </a:prstGeom>
          <a:gradFill>
            <a:gsLst>
              <a:gs pos="0">
                <a:srgbClr val="D2CCCA">
                  <a:alpha val="0"/>
                </a:srgbClr>
              </a:gs>
              <a:gs pos="100000">
                <a:srgbClr val="D2CCCA">
                  <a:alpha val="29803"/>
                </a:srgbClr>
              </a:gs>
            </a:gsLst>
            <a:lin ang="5400000" scaled="0"/>
          </a:gradFill>
          <a:ln>
            <a:noFill/>
          </a:ln>
          <a:effectLst>
            <a:outerShdw>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1" name="Google Shape;701;p53"/>
          <p:cNvSpPr txBox="1"/>
          <p:nvPr/>
        </p:nvSpPr>
        <p:spPr>
          <a:xfrm>
            <a:off x="424990" y="4273123"/>
            <a:ext cx="352149" cy="21544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400" b="1">
                <a:solidFill>
                  <a:schemeClr val="dk2"/>
                </a:solidFill>
                <a:latin typeface="Calibri"/>
                <a:ea typeface="Calibri"/>
                <a:cs typeface="Calibri"/>
                <a:sym typeface="Calibri"/>
              </a:rPr>
              <a:t>1800</a:t>
            </a:r>
            <a:endParaRPr sz="1400" b="1">
              <a:solidFill>
                <a:schemeClr val="dk2"/>
              </a:solidFill>
              <a:latin typeface="Calibri"/>
              <a:ea typeface="Calibri"/>
              <a:cs typeface="Calibri"/>
              <a:sym typeface="Calibri"/>
            </a:endParaRPr>
          </a:p>
        </p:txBody>
      </p:sp>
      <p:sp>
        <p:nvSpPr>
          <p:cNvPr id="702" name="Google Shape;702;p53"/>
          <p:cNvSpPr txBox="1"/>
          <p:nvPr/>
        </p:nvSpPr>
        <p:spPr>
          <a:xfrm>
            <a:off x="11748480" y="4273123"/>
            <a:ext cx="352149" cy="21544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400" b="1">
                <a:solidFill>
                  <a:schemeClr val="dk2"/>
                </a:solidFill>
                <a:latin typeface="Calibri"/>
                <a:ea typeface="Calibri"/>
                <a:cs typeface="Calibri"/>
                <a:sym typeface="Calibri"/>
              </a:rPr>
              <a:t>2018</a:t>
            </a:r>
            <a:endParaRPr sz="1400" b="1">
              <a:solidFill>
                <a:schemeClr val="dk2"/>
              </a:solidFill>
              <a:latin typeface="Calibri"/>
              <a:ea typeface="Calibri"/>
              <a:cs typeface="Calibri"/>
              <a:sym typeface="Calibri"/>
            </a:endParaRPr>
          </a:p>
        </p:txBody>
      </p:sp>
      <p:sp>
        <p:nvSpPr>
          <p:cNvPr id="703" name="Google Shape;703;p53"/>
          <p:cNvSpPr/>
          <p:nvPr/>
        </p:nvSpPr>
        <p:spPr>
          <a:xfrm>
            <a:off x="911989" y="4190346"/>
            <a:ext cx="10718800" cy="381000"/>
          </a:xfrm>
          <a:prstGeom prst="rect">
            <a:avLst/>
          </a:prstGeom>
          <a:gradFill>
            <a:gsLst>
              <a:gs pos="0">
                <a:srgbClr val="B2381C"/>
              </a:gs>
              <a:gs pos="50000">
                <a:srgbClr val="F24C26"/>
              </a:gs>
              <a:gs pos="100000">
                <a:srgbClr val="B2381C"/>
              </a:gs>
            </a:gsLst>
            <a:lin ang="5400000" scaled="0"/>
          </a:gradFill>
          <a:ln>
            <a:noFill/>
          </a:ln>
          <a:effectLst>
            <a:reflection stA="50000" endA="300" endPos="55500" dist="50800" dir="5400000"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4" name="Google Shape;704;p53"/>
          <p:cNvSpPr txBox="1"/>
          <p:nvPr/>
        </p:nvSpPr>
        <p:spPr>
          <a:xfrm>
            <a:off x="975489" y="4287818"/>
            <a:ext cx="182807" cy="18605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b="1">
                <a:solidFill>
                  <a:schemeClr val="lt1"/>
                </a:solidFill>
                <a:latin typeface="Calibri"/>
                <a:ea typeface="Calibri"/>
                <a:cs typeface="Calibri"/>
                <a:sym typeface="Calibri"/>
              </a:rPr>
              <a:t>18 th century</a:t>
            </a:r>
            <a:endParaRPr sz="1200" b="1">
              <a:solidFill>
                <a:schemeClr val="lt1"/>
              </a:solidFill>
              <a:latin typeface="Calibri"/>
              <a:ea typeface="Calibri"/>
              <a:cs typeface="Calibri"/>
              <a:sym typeface="Calibri"/>
            </a:endParaRPr>
          </a:p>
        </p:txBody>
      </p:sp>
      <p:sp>
        <p:nvSpPr>
          <p:cNvPr id="705" name="Google Shape;705;p53"/>
          <p:cNvSpPr txBox="1"/>
          <p:nvPr/>
        </p:nvSpPr>
        <p:spPr>
          <a:xfrm>
            <a:off x="3102954" y="4287818"/>
            <a:ext cx="182807" cy="18605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b="1">
                <a:solidFill>
                  <a:schemeClr val="lt1"/>
                </a:solidFill>
                <a:latin typeface="Calibri"/>
                <a:ea typeface="Calibri"/>
                <a:cs typeface="Calibri"/>
                <a:sym typeface="Calibri"/>
              </a:rPr>
              <a:t>1950</a:t>
            </a:r>
            <a:endParaRPr sz="1200" b="1">
              <a:solidFill>
                <a:schemeClr val="lt1"/>
              </a:solidFill>
              <a:latin typeface="Calibri"/>
              <a:ea typeface="Calibri"/>
              <a:cs typeface="Calibri"/>
              <a:sym typeface="Calibri"/>
            </a:endParaRPr>
          </a:p>
        </p:txBody>
      </p:sp>
      <p:sp>
        <p:nvSpPr>
          <p:cNvPr id="706" name="Google Shape;706;p53"/>
          <p:cNvSpPr txBox="1"/>
          <p:nvPr/>
        </p:nvSpPr>
        <p:spPr>
          <a:xfrm>
            <a:off x="4980353" y="4287818"/>
            <a:ext cx="182807" cy="18605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b="1">
                <a:solidFill>
                  <a:schemeClr val="lt1"/>
                </a:solidFill>
                <a:latin typeface="Calibri"/>
                <a:ea typeface="Calibri"/>
                <a:cs typeface="Calibri"/>
                <a:sym typeface="Calibri"/>
              </a:rPr>
              <a:t>1956</a:t>
            </a:r>
            <a:endParaRPr sz="1200" b="1">
              <a:solidFill>
                <a:schemeClr val="lt1"/>
              </a:solidFill>
              <a:latin typeface="Calibri"/>
              <a:ea typeface="Calibri"/>
              <a:cs typeface="Calibri"/>
              <a:sym typeface="Calibri"/>
            </a:endParaRPr>
          </a:p>
        </p:txBody>
      </p:sp>
      <p:sp>
        <p:nvSpPr>
          <p:cNvPr id="707" name="Google Shape;707;p53"/>
          <p:cNvSpPr txBox="1"/>
          <p:nvPr/>
        </p:nvSpPr>
        <p:spPr>
          <a:xfrm flipH="1">
            <a:off x="6704256" y="4301141"/>
            <a:ext cx="647443" cy="18605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b="1">
                <a:solidFill>
                  <a:schemeClr val="lt1"/>
                </a:solidFill>
                <a:latin typeface="Calibri"/>
                <a:ea typeface="Calibri"/>
                <a:cs typeface="Calibri"/>
                <a:sym typeface="Calibri"/>
              </a:rPr>
              <a:t>1986</a:t>
            </a:r>
            <a:endParaRPr sz="1200" b="1">
              <a:solidFill>
                <a:schemeClr val="lt1"/>
              </a:solidFill>
              <a:latin typeface="Calibri"/>
              <a:ea typeface="Calibri"/>
              <a:cs typeface="Calibri"/>
              <a:sym typeface="Calibri"/>
            </a:endParaRPr>
          </a:p>
        </p:txBody>
      </p:sp>
      <p:sp>
        <p:nvSpPr>
          <p:cNvPr id="708" name="Google Shape;708;p53"/>
          <p:cNvSpPr txBox="1"/>
          <p:nvPr/>
        </p:nvSpPr>
        <p:spPr>
          <a:xfrm>
            <a:off x="7679603" y="4228446"/>
            <a:ext cx="314189" cy="3048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b="1">
                <a:solidFill>
                  <a:schemeClr val="lt1"/>
                </a:solidFill>
                <a:latin typeface="Calibri"/>
                <a:ea typeface="Calibri"/>
                <a:cs typeface="Calibri"/>
                <a:sym typeface="Calibri"/>
              </a:rPr>
              <a:t>1997</a:t>
            </a:r>
            <a:endParaRPr sz="1200" b="1">
              <a:solidFill>
                <a:schemeClr val="lt1"/>
              </a:solidFill>
              <a:latin typeface="Calibri"/>
              <a:ea typeface="Calibri"/>
              <a:cs typeface="Calibri"/>
              <a:sym typeface="Calibri"/>
            </a:endParaRPr>
          </a:p>
        </p:txBody>
      </p:sp>
      <p:sp>
        <p:nvSpPr>
          <p:cNvPr id="709" name="Google Shape;709;p53"/>
          <p:cNvSpPr txBox="1"/>
          <p:nvPr/>
        </p:nvSpPr>
        <p:spPr>
          <a:xfrm>
            <a:off x="8999888" y="4287818"/>
            <a:ext cx="182807" cy="18605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b="1">
                <a:solidFill>
                  <a:schemeClr val="lt1"/>
                </a:solidFill>
                <a:latin typeface="Calibri"/>
                <a:ea typeface="Calibri"/>
                <a:cs typeface="Calibri"/>
                <a:sym typeface="Calibri"/>
              </a:rPr>
              <a:t>2011</a:t>
            </a:r>
            <a:endParaRPr sz="1200" b="1">
              <a:solidFill>
                <a:schemeClr val="lt1"/>
              </a:solidFill>
              <a:latin typeface="Calibri"/>
              <a:ea typeface="Calibri"/>
              <a:cs typeface="Calibri"/>
              <a:sym typeface="Calibri"/>
            </a:endParaRPr>
          </a:p>
        </p:txBody>
      </p:sp>
      <p:sp>
        <p:nvSpPr>
          <p:cNvPr id="710" name="Google Shape;710;p53"/>
          <p:cNvSpPr txBox="1"/>
          <p:nvPr/>
        </p:nvSpPr>
        <p:spPr>
          <a:xfrm>
            <a:off x="10675808" y="4287818"/>
            <a:ext cx="182807" cy="18605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200" b="1">
                <a:solidFill>
                  <a:schemeClr val="lt1"/>
                </a:solidFill>
                <a:latin typeface="Calibri"/>
                <a:ea typeface="Calibri"/>
                <a:cs typeface="Calibri"/>
                <a:sym typeface="Calibri"/>
              </a:rPr>
              <a:t>2016</a:t>
            </a:r>
            <a:endParaRPr sz="1200" b="1">
              <a:solidFill>
                <a:schemeClr val="lt1"/>
              </a:solidFill>
              <a:latin typeface="Calibri"/>
              <a:ea typeface="Calibri"/>
              <a:cs typeface="Calibri"/>
              <a:sym typeface="Calibri"/>
            </a:endParaRPr>
          </a:p>
        </p:txBody>
      </p:sp>
      <p:sp>
        <p:nvSpPr>
          <p:cNvPr id="711" name="Google Shape;711;p53"/>
          <p:cNvSpPr txBox="1"/>
          <p:nvPr/>
        </p:nvSpPr>
        <p:spPr>
          <a:xfrm>
            <a:off x="628640" y="3152369"/>
            <a:ext cx="1964877" cy="430887"/>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Development of Statistical methods</a:t>
            </a:r>
            <a:endParaRPr sz="1400" b="1">
              <a:solidFill>
                <a:schemeClr val="dk1"/>
              </a:solidFill>
              <a:latin typeface="Arial"/>
              <a:ea typeface="Arial"/>
              <a:cs typeface="Arial"/>
              <a:sym typeface="Arial"/>
            </a:endParaRPr>
          </a:p>
        </p:txBody>
      </p:sp>
      <p:sp>
        <p:nvSpPr>
          <p:cNvPr id="712" name="Google Shape;712;p53"/>
          <p:cNvSpPr/>
          <p:nvPr/>
        </p:nvSpPr>
        <p:spPr>
          <a:xfrm>
            <a:off x="1525271" y="4076046"/>
            <a:ext cx="152400" cy="177800"/>
          </a:xfrm>
          <a:prstGeom prst="chevron">
            <a:avLst>
              <a:gd name="adj" fmla="val 3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713;p53"/>
          <p:cNvSpPr txBox="1"/>
          <p:nvPr/>
        </p:nvSpPr>
        <p:spPr>
          <a:xfrm>
            <a:off x="2705779" y="2746754"/>
            <a:ext cx="1511300" cy="21544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The Turing Test</a:t>
            </a:r>
            <a:endParaRPr sz="1400" b="1">
              <a:solidFill>
                <a:schemeClr val="dk1"/>
              </a:solidFill>
              <a:latin typeface="Arial"/>
              <a:ea typeface="Arial"/>
              <a:cs typeface="Arial"/>
              <a:sym typeface="Arial"/>
            </a:endParaRPr>
          </a:p>
        </p:txBody>
      </p:sp>
      <p:sp>
        <p:nvSpPr>
          <p:cNvPr id="714" name="Google Shape;714;p53"/>
          <p:cNvSpPr/>
          <p:nvPr/>
        </p:nvSpPr>
        <p:spPr>
          <a:xfrm>
            <a:off x="3388680" y="4076046"/>
            <a:ext cx="152400" cy="177800"/>
          </a:xfrm>
          <a:prstGeom prst="chevron">
            <a:avLst>
              <a:gd name="adj" fmla="val 3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15" name="Google Shape;715;p53"/>
          <p:cNvSpPr txBox="1"/>
          <p:nvPr/>
        </p:nvSpPr>
        <p:spPr>
          <a:xfrm>
            <a:off x="4255629" y="2822394"/>
            <a:ext cx="2314878" cy="646331"/>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The term ‘Artificial intelligence’ coined by John McCarthy</a:t>
            </a:r>
            <a:endParaRPr sz="1400" b="1">
              <a:solidFill>
                <a:schemeClr val="dk1"/>
              </a:solidFill>
              <a:latin typeface="Arial"/>
              <a:ea typeface="Arial"/>
              <a:cs typeface="Arial"/>
              <a:sym typeface="Arial"/>
            </a:endParaRPr>
          </a:p>
        </p:txBody>
      </p:sp>
      <p:sp>
        <p:nvSpPr>
          <p:cNvPr id="716" name="Google Shape;716;p53"/>
          <p:cNvSpPr/>
          <p:nvPr/>
        </p:nvSpPr>
        <p:spPr>
          <a:xfrm>
            <a:off x="5145889" y="4076046"/>
            <a:ext cx="152400" cy="177800"/>
          </a:xfrm>
          <a:prstGeom prst="chevron">
            <a:avLst>
              <a:gd name="adj" fmla="val 3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17" name="Google Shape;717;p53"/>
          <p:cNvSpPr txBox="1"/>
          <p:nvPr/>
        </p:nvSpPr>
        <p:spPr>
          <a:xfrm>
            <a:off x="6123511" y="1385383"/>
            <a:ext cx="1511300" cy="10772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David Rumelhart introduces Neural network models for machine learning</a:t>
            </a:r>
            <a:endParaRPr sz="1400" b="1">
              <a:solidFill>
                <a:schemeClr val="dk1"/>
              </a:solidFill>
              <a:latin typeface="Arial"/>
              <a:ea typeface="Arial"/>
              <a:cs typeface="Arial"/>
              <a:sym typeface="Arial"/>
            </a:endParaRPr>
          </a:p>
        </p:txBody>
      </p:sp>
      <p:sp>
        <p:nvSpPr>
          <p:cNvPr id="718" name="Google Shape;718;p53"/>
          <p:cNvSpPr/>
          <p:nvPr/>
        </p:nvSpPr>
        <p:spPr>
          <a:xfrm>
            <a:off x="6806411" y="4076046"/>
            <a:ext cx="152400" cy="177800"/>
          </a:xfrm>
          <a:prstGeom prst="parallelogram">
            <a:avLst>
              <a:gd name="adj" fmla="val 25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p53"/>
          <p:cNvSpPr txBox="1"/>
          <p:nvPr/>
        </p:nvSpPr>
        <p:spPr>
          <a:xfrm>
            <a:off x="7251529" y="2873317"/>
            <a:ext cx="1511300" cy="86177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Deep Blue defeats reigning world chess champion</a:t>
            </a:r>
            <a:endParaRPr sz="1400" b="1">
              <a:solidFill>
                <a:schemeClr val="dk1"/>
              </a:solidFill>
              <a:latin typeface="Arial"/>
              <a:ea typeface="Arial"/>
              <a:cs typeface="Arial"/>
              <a:sym typeface="Arial"/>
            </a:endParaRPr>
          </a:p>
        </p:txBody>
      </p:sp>
      <p:sp>
        <p:nvSpPr>
          <p:cNvPr id="720" name="Google Shape;720;p53"/>
          <p:cNvSpPr/>
          <p:nvPr/>
        </p:nvSpPr>
        <p:spPr>
          <a:xfrm>
            <a:off x="7903092" y="4076046"/>
            <a:ext cx="152400" cy="177800"/>
          </a:xfrm>
          <a:prstGeom prst="chevron">
            <a:avLst>
              <a:gd name="adj" fmla="val 3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21" name="Google Shape;721;p53"/>
          <p:cNvSpPr txBox="1"/>
          <p:nvPr/>
        </p:nvSpPr>
        <p:spPr>
          <a:xfrm>
            <a:off x="8311138" y="1839411"/>
            <a:ext cx="1764380" cy="10772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IBM’s Watson won a game of the US quiz show Jeopardy against two of its champions</a:t>
            </a:r>
            <a:r>
              <a:rPr lang="en-US" sz="1400">
                <a:solidFill>
                  <a:schemeClr val="dk1"/>
                </a:solidFill>
                <a:latin typeface="Arial"/>
                <a:ea typeface="Arial"/>
                <a:cs typeface="Arial"/>
                <a:sym typeface="Arial"/>
              </a:rPr>
              <a:t>. </a:t>
            </a:r>
            <a:endParaRPr sz="1400" b="1">
              <a:solidFill>
                <a:schemeClr val="dk1"/>
              </a:solidFill>
              <a:latin typeface="Arial"/>
              <a:ea typeface="Arial"/>
              <a:cs typeface="Arial"/>
              <a:sym typeface="Arial"/>
            </a:endParaRPr>
          </a:p>
        </p:txBody>
      </p:sp>
      <p:sp>
        <p:nvSpPr>
          <p:cNvPr id="722" name="Google Shape;722;p53"/>
          <p:cNvSpPr/>
          <p:nvPr/>
        </p:nvSpPr>
        <p:spPr>
          <a:xfrm>
            <a:off x="9133359" y="4076046"/>
            <a:ext cx="152400" cy="177800"/>
          </a:xfrm>
          <a:prstGeom prst="chevron">
            <a:avLst>
              <a:gd name="adj" fmla="val 3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23" name="Google Shape;723;p53"/>
          <p:cNvSpPr txBox="1"/>
          <p:nvPr/>
        </p:nvSpPr>
        <p:spPr>
          <a:xfrm>
            <a:off x="10145680" y="2015112"/>
            <a:ext cx="1511300" cy="646331"/>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AlphaGo beats the world champion at Go</a:t>
            </a:r>
            <a:endParaRPr sz="1400" b="1">
              <a:solidFill>
                <a:schemeClr val="dk1"/>
              </a:solidFill>
              <a:latin typeface="Arial"/>
              <a:ea typeface="Arial"/>
              <a:cs typeface="Arial"/>
              <a:sym typeface="Arial"/>
            </a:endParaRPr>
          </a:p>
        </p:txBody>
      </p:sp>
      <p:sp>
        <p:nvSpPr>
          <p:cNvPr id="724" name="Google Shape;724;p53"/>
          <p:cNvSpPr/>
          <p:nvPr/>
        </p:nvSpPr>
        <p:spPr>
          <a:xfrm>
            <a:off x="10658098" y="4076046"/>
            <a:ext cx="152400" cy="177800"/>
          </a:xfrm>
          <a:prstGeom prst="chevron">
            <a:avLst>
              <a:gd name="adj" fmla="val 3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725" name="Google Shape;725;p53"/>
          <p:cNvCxnSpPr/>
          <p:nvPr/>
        </p:nvCxnSpPr>
        <p:spPr>
          <a:xfrm>
            <a:off x="7991342" y="3670205"/>
            <a:ext cx="0" cy="554143"/>
          </a:xfrm>
          <a:prstGeom prst="straightConnector1">
            <a:avLst/>
          </a:prstGeom>
          <a:noFill/>
          <a:ln w="9525" cap="flat" cmpd="sng">
            <a:solidFill>
              <a:schemeClr val="accent5">
                <a:alpha val="34901"/>
              </a:schemeClr>
            </a:solidFill>
            <a:prstDash val="solid"/>
            <a:miter lim="800000"/>
            <a:headEnd type="none" w="sm" len="sm"/>
            <a:tailEnd type="none" w="sm" len="sm"/>
          </a:ln>
        </p:spPr>
      </p:cxnSp>
      <p:pic>
        <p:nvPicPr>
          <p:cNvPr id="726" name="Google Shape;726;p53" descr="Image result for john mccarthy ai"/>
          <p:cNvPicPr preferRelativeResize="0"/>
          <p:nvPr/>
        </p:nvPicPr>
        <p:blipFill rotWithShape="1">
          <a:blip r:embed="rId3">
            <a:alphaModFix/>
          </a:blip>
          <a:srcRect/>
          <a:stretch/>
        </p:blipFill>
        <p:spPr>
          <a:xfrm>
            <a:off x="5003111" y="1782463"/>
            <a:ext cx="819914" cy="819914"/>
          </a:xfrm>
          <a:prstGeom prst="rect">
            <a:avLst/>
          </a:prstGeom>
          <a:noFill/>
          <a:ln>
            <a:noFill/>
          </a:ln>
        </p:spPr>
      </p:pic>
      <p:grpSp>
        <p:nvGrpSpPr>
          <p:cNvPr id="727" name="Google Shape;727;p53"/>
          <p:cNvGrpSpPr/>
          <p:nvPr/>
        </p:nvGrpSpPr>
        <p:grpSpPr>
          <a:xfrm>
            <a:off x="400005" y="4951294"/>
            <a:ext cx="11616907" cy="1895707"/>
            <a:chOff x="335235" y="1381"/>
            <a:chExt cx="11616907" cy="1895707"/>
          </a:xfrm>
        </p:grpSpPr>
        <p:sp>
          <p:nvSpPr>
            <p:cNvPr id="728" name="Google Shape;728;p53"/>
            <p:cNvSpPr/>
            <p:nvPr/>
          </p:nvSpPr>
          <p:spPr>
            <a:xfrm>
              <a:off x="335235" y="1381"/>
              <a:ext cx="1787158" cy="1231352"/>
            </a:xfrm>
            <a:prstGeom prst="roundRect">
              <a:avLst>
                <a:gd name="adj" fmla="val 16667"/>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3"/>
            <p:cNvSpPr/>
            <p:nvPr/>
          </p:nvSpPr>
          <p:spPr>
            <a:xfrm>
              <a:off x="335235" y="1232733"/>
              <a:ext cx="1787158" cy="6630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txBox="1"/>
            <p:nvPr/>
          </p:nvSpPr>
          <p:spPr>
            <a:xfrm>
              <a:off x="335235" y="1232733"/>
              <a:ext cx="1787158" cy="663035"/>
            </a:xfrm>
            <a:prstGeom prst="rect">
              <a:avLst/>
            </a:prstGeom>
            <a:noFill/>
            <a:ln>
              <a:noFill/>
            </a:ln>
          </p:spPr>
          <p:txBody>
            <a:bodyPr spcFirstLastPara="1" wrap="square" lIns="99550" tIns="99550" rIns="99550" bIns="0" anchor="t"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Statistics</a:t>
              </a:r>
              <a:endParaRPr sz="1400">
                <a:solidFill>
                  <a:schemeClr val="dk1"/>
                </a:solidFill>
                <a:latin typeface="Calibri"/>
                <a:ea typeface="Calibri"/>
                <a:cs typeface="Calibri"/>
                <a:sym typeface="Calibri"/>
              </a:endParaRPr>
            </a:p>
          </p:txBody>
        </p:sp>
        <p:sp>
          <p:nvSpPr>
            <p:cNvPr id="731" name="Google Shape;731;p53"/>
            <p:cNvSpPr/>
            <p:nvPr/>
          </p:nvSpPr>
          <p:spPr>
            <a:xfrm>
              <a:off x="2301185" y="1381"/>
              <a:ext cx="1787158" cy="1231352"/>
            </a:xfrm>
            <a:prstGeom prst="roundRect">
              <a:avLst>
                <a:gd name="adj" fmla="val 16667"/>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3"/>
            <p:cNvSpPr/>
            <p:nvPr/>
          </p:nvSpPr>
          <p:spPr>
            <a:xfrm>
              <a:off x="2301185" y="1232733"/>
              <a:ext cx="1787158" cy="6630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3"/>
            <p:cNvSpPr txBox="1"/>
            <p:nvPr/>
          </p:nvSpPr>
          <p:spPr>
            <a:xfrm>
              <a:off x="2301185" y="1232733"/>
              <a:ext cx="1787158" cy="663035"/>
            </a:xfrm>
            <a:prstGeom prst="rect">
              <a:avLst/>
            </a:prstGeom>
            <a:noFill/>
            <a:ln>
              <a:noFill/>
            </a:ln>
          </p:spPr>
          <p:txBody>
            <a:bodyPr spcFirstLastPara="1" wrap="square" lIns="99550" tIns="99550" rIns="99550" bIns="0" anchor="t"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Computers</a:t>
              </a:r>
              <a:endParaRPr sz="1400">
                <a:solidFill>
                  <a:schemeClr val="dk1"/>
                </a:solidFill>
                <a:latin typeface="Calibri"/>
                <a:ea typeface="Calibri"/>
                <a:cs typeface="Calibri"/>
                <a:sym typeface="Calibri"/>
              </a:endParaRPr>
            </a:p>
          </p:txBody>
        </p:sp>
        <p:sp>
          <p:nvSpPr>
            <p:cNvPr id="734" name="Google Shape;734;p53"/>
            <p:cNvSpPr/>
            <p:nvPr/>
          </p:nvSpPr>
          <p:spPr>
            <a:xfrm>
              <a:off x="4267135" y="1381"/>
              <a:ext cx="1787158" cy="1231352"/>
            </a:xfrm>
            <a:prstGeom prst="roundRect">
              <a:avLst>
                <a:gd name="adj" fmla="val 16667"/>
              </a:avLst>
            </a:prstGeom>
            <a:blipFill rotWithShape="1">
              <a:blip r:embed="rId6">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4267135" y="1232733"/>
              <a:ext cx="1787158" cy="6630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3"/>
            <p:cNvSpPr txBox="1"/>
            <p:nvPr/>
          </p:nvSpPr>
          <p:spPr>
            <a:xfrm>
              <a:off x="4267135" y="1232733"/>
              <a:ext cx="1787158" cy="663035"/>
            </a:xfrm>
            <a:prstGeom prst="rect">
              <a:avLst/>
            </a:prstGeom>
            <a:noFill/>
            <a:ln>
              <a:noFill/>
            </a:ln>
          </p:spPr>
          <p:txBody>
            <a:bodyPr spcFirstLastPara="1" wrap="square" lIns="99550" tIns="99550" rIns="99550" bIns="0" anchor="t"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AI</a:t>
              </a:r>
              <a:endParaRPr sz="1400">
                <a:solidFill>
                  <a:schemeClr val="dk1"/>
                </a:solidFill>
                <a:latin typeface="Calibri"/>
                <a:ea typeface="Calibri"/>
                <a:cs typeface="Calibri"/>
                <a:sym typeface="Calibri"/>
              </a:endParaRPr>
            </a:p>
          </p:txBody>
        </p:sp>
        <p:sp>
          <p:nvSpPr>
            <p:cNvPr id="737" name="Google Shape;737;p53"/>
            <p:cNvSpPr/>
            <p:nvPr/>
          </p:nvSpPr>
          <p:spPr>
            <a:xfrm>
              <a:off x="6233084" y="1381"/>
              <a:ext cx="1787158" cy="1231352"/>
            </a:xfrm>
            <a:prstGeom prst="roundRect">
              <a:avLst>
                <a:gd name="adj" fmla="val 16667"/>
              </a:avLst>
            </a:prstGeom>
            <a:blipFill rotWithShape="1">
              <a:blip r:embed="rId7">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6127356" y="1234053"/>
              <a:ext cx="1787158" cy="6630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3"/>
            <p:cNvSpPr txBox="1"/>
            <p:nvPr/>
          </p:nvSpPr>
          <p:spPr>
            <a:xfrm>
              <a:off x="6127356" y="1234053"/>
              <a:ext cx="1787158" cy="663035"/>
            </a:xfrm>
            <a:prstGeom prst="rect">
              <a:avLst/>
            </a:prstGeom>
            <a:noFill/>
            <a:ln>
              <a:noFill/>
            </a:ln>
          </p:spPr>
          <p:txBody>
            <a:bodyPr spcFirstLastPara="1" wrap="square" lIns="99550" tIns="99550" rIns="99550" bIns="0" anchor="t"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Neural networks</a:t>
              </a:r>
              <a:endParaRPr sz="1400">
                <a:solidFill>
                  <a:schemeClr val="dk1"/>
                </a:solidFill>
                <a:latin typeface="Calibri"/>
                <a:ea typeface="Calibri"/>
                <a:cs typeface="Calibri"/>
                <a:sym typeface="Calibri"/>
              </a:endParaRPr>
            </a:p>
          </p:txBody>
        </p:sp>
        <p:sp>
          <p:nvSpPr>
            <p:cNvPr id="740" name="Google Shape;740;p53"/>
            <p:cNvSpPr/>
            <p:nvPr/>
          </p:nvSpPr>
          <p:spPr>
            <a:xfrm>
              <a:off x="8199034" y="1381"/>
              <a:ext cx="1787158" cy="1231352"/>
            </a:xfrm>
            <a:prstGeom prst="roundRect">
              <a:avLst>
                <a:gd name="adj" fmla="val 16667"/>
              </a:avLst>
            </a:prstGeom>
            <a:blipFill rotWithShape="1">
              <a:blip r:embed="rId8">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3"/>
            <p:cNvSpPr/>
            <p:nvPr/>
          </p:nvSpPr>
          <p:spPr>
            <a:xfrm>
              <a:off x="8199034" y="1232733"/>
              <a:ext cx="1787158" cy="6630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txBox="1"/>
            <p:nvPr/>
          </p:nvSpPr>
          <p:spPr>
            <a:xfrm>
              <a:off x="8199034" y="1232733"/>
              <a:ext cx="1787158" cy="663035"/>
            </a:xfrm>
            <a:prstGeom prst="rect">
              <a:avLst/>
            </a:prstGeom>
            <a:noFill/>
            <a:ln>
              <a:noFill/>
            </a:ln>
          </p:spPr>
          <p:txBody>
            <a:bodyPr spcFirstLastPara="1" wrap="square" lIns="99550" tIns="99550" rIns="99550" bIns="0" anchor="t"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IBM Watson triumphs over humans</a:t>
              </a:r>
              <a:endParaRPr sz="1400">
                <a:solidFill>
                  <a:schemeClr val="dk1"/>
                </a:solidFill>
                <a:latin typeface="Calibri"/>
                <a:ea typeface="Calibri"/>
                <a:cs typeface="Calibri"/>
                <a:sym typeface="Calibri"/>
              </a:endParaRPr>
            </a:p>
          </p:txBody>
        </p:sp>
        <p:sp>
          <p:nvSpPr>
            <p:cNvPr id="743" name="Google Shape;743;p53"/>
            <p:cNvSpPr/>
            <p:nvPr/>
          </p:nvSpPr>
          <p:spPr>
            <a:xfrm>
              <a:off x="10164984" y="1381"/>
              <a:ext cx="1787158" cy="1231352"/>
            </a:xfrm>
            <a:prstGeom prst="roundRect">
              <a:avLst>
                <a:gd name="adj" fmla="val 16667"/>
              </a:avLst>
            </a:prstGeom>
            <a:blipFill rotWithShape="1">
              <a:blip r:embed="rId9">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10164984" y="1232733"/>
              <a:ext cx="1787158" cy="6630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3"/>
            <p:cNvSpPr txBox="1"/>
            <p:nvPr/>
          </p:nvSpPr>
          <p:spPr>
            <a:xfrm>
              <a:off x="10164984" y="1232733"/>
              <a:ext cx="1787158" cy="663035"/>
            </a:xfrm>
            <a:prstGeom prst="rect">
              <a:avLst/>
            </a:prstGeom>
            <a:noFill/>
            <a:ln>
              <a:noFill/>
            </a:ln>
          </p:spPr>
          <p:txBody>
            <a:bodyPr spcFirstLastPara="1" wrap="square" lIns="99550" tIns="99550" rIns="99550" bIns="0" anchor="t"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AlphaGo beats world champion</a:t>
              </a:r>
              <a:endParaRPr sz="1400">
                <a:solidFill>
                  <a:schemeClr val="dk1"/>
                </a:solidFill>
                <a:latin typeface="Calibri"/>
                <a:ea typeface="Calibri"/>
                <a:cs typeface="Calibri"/>
                <a:sym typeface="Calibri"/>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048"/>
        <p:cNvGrpSpPr/>
        <p:nvPr/>
      </p:nvGrpSpPr>
      <p:grpSpPr>
        <a:xfrm>
          <a:off x="0" y="0"/>
          <a:ext cx="0" cy="0"/>
          <a:chOff x="0" y="0"/>
          <a:chExt cx="0" cy="0"/>
        </a:xfrm>
      </p:grpSpPr>
      <p:sp>
        <p:nvSpPr>
          <p:cNvPr id="2050" name="Google Shape;2050;p112"/>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2051" name="Google Shape;2051;p112"/>
          <p:cNvSpPr txBox="1"/>
          <p:nvPr/>
        </p:nvSpPr>
        <p:spPr>
          <a:xfrm>
            <a:off x="470691" y="584198"/>
            <a:ext cx="5038174"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Step 2: Store Raw Data</a:t>
            </a:r>
            <a:endParaRPr/>
          </a:p>
        </p:txBody>
      </p:sp>
      <p:sp>
        <p:nvSpPr>
          <p:cNvPr id="2052" name="Google Shape;2052;p112"/>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sp>
        <p:nvSpPr>
          <p:cNvPr id="2053" name="Google Shape;2053;p112"/>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#6 Deploy Model</a:t>
            </a:r>
            <a:endParaRPr sz="2400" b="1">
              <a:solidFill>
                <a:schemeClr val="lt1"/>
              </a:solidFill>
              <a:latin typeface="Arial"/>
              <a:ea typeface="Arial"/>
              <a:cs typeface="Arial"/>
              <a:sym typeface="Arial"/>
            </a:endParaRPr>
          </a:p>
        </p:txBody>
      </p:sp>
      <p:grpSp>
        <p:nvGrpSpPr>
          <p:cNvPr id="2054" name="Google Shape;2054;p112"/>
          <p:cNvGrpSpPr/>
          <p:nvPr/>
        </p:nvGrpSpPr>
        <p:grpSpPr>
          <a:xfrm>
            <a:off x="5394648" y="3374024"/>
            <a:ext cx="3960312" cy="90613"/>
            <a:chOff x="5332246" y="4049236"/>
            <a:chExt cx="3960312" cy="90612"/>
          </a:xfrm>
        </p:grpSpPr>
        <p:cxnSp>
          <p:nvCxnSpPr>
            <p:cNvPr id="2055" name="Google Shape;2055;p112"/>
            <p:cNvCxnSpPr>
              <a:stCxn id="2056" idx="6"/>
            </p:cNvCxnSpPr>
            <p:nvPr/>
          </p:nvCxnSpPr>
          <p:spPr>
            <a:xfrm>
              <a:off x="5422858" y="4094542"/>
              <a:ext cx="3869700" cy="0"/>
            </a:xfrm>
            <a:prstGeom prst="straightConnector1">
              <a:avLst/>
            </a:prstGeom>
            <a:noFill/>
            <a:ln w="12700" cap="flat" cmpd="sng">
              <a:solidFill>
                <a:schemeClr val="lt1"/>
              </a:solidFill>
              <a:prstDash val="solid"/>
              <a:miter lim="800000"/>
              <a:headEnd type="none" w="sm" len="sm"/>
              <a:tailEnd type="none" w="sm" len="sm"/>
            </a:ln>
          </p:spPr>
        </p:cxnSp>
        <p:sp>
          <p:nvSpPr>
            <p:cNvPr id="2056" name="Google Shape;2056;p112"/>
            <p:cNvSpPr/>
            <p:nvPr/>
          </p:nvSpPr>
          <p:spPr>
            <a:xfrm>
              <a:off x="5332246" y="4049236"/>
              <a:ext cx="90612" cy="90612"/>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057" name="Google Shape;2057;p112"/>
          <p:cNvGrpSpPr/>
          <p:nvPr/>
        </p:nvGrpSpPr>
        <p:grpSpPr>
          <a:xfrm>
            <a:off x="3539060" y="5010843"/>
            <a:ext cx="1436352" cy="1053154"/>
            <a:chOff x="3544621" y="5005278"/>
            <a:chExt cx="1436352" cy="1053154"/>
          </a:xfrm>
        </p:grpSpPr>
        <p:sp>
          <p:nvSpPr>
            <p:cNvPr id="2058" name="Google Shape;2058;p112"/>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Source Sans Pro"/>
                  <a:ea typeface="Source Sans Pro"/>
                  <a:cs typeface="Source Sans Pro"/>
                  <a:sym typeface="Source Sans Pro"/>
                </a:rPr>
                <a:t>Continuous improvement process</a:t>
              </a:r>
              <a:endParaRPr sz="1400">
                <a:solidFill>
                  <a:schemeClr val="dk1"/>
                </a:solidFill>
                <a:latin typeface="Source Sans Pro"/>
                <a:ea typeface="Source Sans Pro"/>
                <a:cs typeface="Source Sans Pro"/>
                <a:sym typeface="Source Sans Pro"/>
              </a:endParaRPr>
            </a:p>
          </p:txBody>
        </p:sp>
        <p:sp>
          <p:nvSpPr>
            <p:cNvPr id="2059" name="Google Shape;2059;p11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Source Sans Pro SemiBold"/>
                  <a:ea typeface="Source Sans Pro SemiBold"/>
                  <a:cs typeface="Source Sans Pro SemiBold"/>
                  <a:sym typeface="Source Sans Pro SemiBold"/>
                </a:rPr>
                <a:t>#7</a:t>
              </a:r>
              <a:endParaRPr sz="1800" b="1">
                <a:solidFill>
                  <a:schemeClr val="dk1"/>
                </a:solidFill>
                <a:latin typeface="Source Sans Pro SemiBold"/>
                <a:ea typeface="Source Sans Pro SemiBold"/>
                <a:cs typeface="Source Sans Pro SemiBold"/>
                <a:sym typeface="Source Sans Pro SemiBold"/>
              </a:endParaRPr>
            </a:p>
          </p:txBody>
        </p:sp>
        <p:cxnSp>
          <p:nvCxnSpPr>
            <p:cNvPr id="2060" name="Google Shape;2060;p112"/>
            <p:cNvCxnSpPr/>
            <p:nvPr/>
          </p:nvCxnSpPr>
          <p:spPr>
            <a:xfrm>
              <a:off x="3969649" y="5340712"/>
              <a:ext cx="599119" cy="0"/>
            </a:xfrm>
            <a:prstGeom prst="straightConnector1">
              <a:avLst/>
            </a:prstGeom>
            <a:noFill/>
            <a:ln w="12700" cap="flat" cmpd="sng">
              <a:solidFill>
                <a:schemeClr val="lt1"/>
              </a:solidFill>
              <a:prstDash val="solid"/>
              <a:miter lim="800000"/>
              <a:headEnd type="none" w="sm" len="sm"/>
              <a:tailEnd type="none" w="sm" len="sm"/>
            </a:ln>
          </p:spPr>
        </p:cxnSp>
      </p:grpSp>
      <p:grpSp>
        <p:nvGrpSpPr>
          <p:cNvPr id="2061" name="Google Shape;2061;p112"/>
          <p:cNvGrpSpPr/>
          <p:nvPr/>
        </p:nvGrpSpPr>
        <p:grpSpPr>
          <a:xfrm>
            <a:off x="2028878" y="5547517"/>
            <a:ext cx="927438" cy="837710"/>
            <a:chOff x="3799078" y="5005278"/>
            <a:chExt cx="927438" cy="837710"/>
          </a:xfrm>
        </p:grpSpPr>
        <p:sp>
          <p:nvSpPr>
            <p:cNvPr id="2062" name="Google Shape;2062;p112"/>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Source Sans Pro"/>
                  <a:ea typeface="Source Sans Pro"/>
                  <a:cs typeface="Source Sans Pro"/>
                  <a:sym typeface="Source Sans Pro"/>
                </a:rPr>
                <a:t>Define the goal</a:t>
              </a:r>
              <a:endParaRPr sz="1400">
                <a:solidFill>
                  <a:schemeClr val="dk1"/>
                </a:solidFill>
                <a:latin typeface="Source Sans Pro"/>
                <a:ea typeface="Source Sans Pro"/>
                <a:cs typeface="Source Sans Pro"/>
                <a:sym typeface="Source Sans Pro"/>
              </a:endParaRPr>
            </a:p>
          </p:txBody>
        </p:sp>
        <p:sp>
          <p:nvSpPr>
            <p:cNvPr id="2063" name="Google Shape;2063;p11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Source Sans Pro SemiBold"/>
                  <a:ea typeface="Source Sans Pro SemiBold"/>
                  <a:cs typeface="Source Sans Pro SemiBold"/>
                  <a:sym typeface="Source Sans Pro SemiBold"/>
                </a:rPr>
                <a:t>#1</a:t>
              </a:r>
              <a:endParaRPr sz="1800" b="1">
                <a:solidFill>
                  <a:schemeClr val="dk1"/>
                </a:solidFill>
                <a:latin typeface="Source Sans Pro SemiBold"/>
                <a:ea typeface="Source Sans Pro SemiBold"/>
                <a:cs typeface="Source Sans Pro SemiBold"/>
                <a:sym typeface="Source Sans Pro SemiBold"/>
              </a:endParaRPr>
            </a:p>
          </p:txBody>
        </p:sp>
        <p:cxnSp>
          <p:nvCxnSpPr>
            <p:cNvPr id="2064" name="Google Shape;2064;p112"/>
            <p:cNvCxnSpPr/>
            <p:nvPr/>
          </p:nvCxnSpPr>
          <p:spPr>
            <a:xfrm>
              <a:off x="3969649" y="5340712"/>
              <a:ext cx="599119" cy="0"/>
            </a:xfrm>
            <a:prstGeom prst="straightConnector1">
              <a:avLst/>
            </a:prstGeom>
            <a:noFill/>
            <a:ln w="12700" cap="flat" cmpd="sng">
              <a:solidFill>
                <a:schemeClr val="lt1"/>
              </a:solidFill>
              <a:prstDash val="solid"/>
              <a:miter lim="800000"/>
              <a:headEnd type="none" w="sm" len="sm"/>
              <a:tailEnd type="none" w="sm" len="sm"/>
            </a:ln>
          </p:spPr>
        </p:cxnSp>
      </p:grpSp>
      <p:grpSp>
        <p:nvGrpSpPr>
          <p:cNvPr id="2065" name="Google Shape;2065;p112"/>
          <p:cNvGrpSpPr/>
          <p:nvPr/>
        </p:nvGrpSpPr>
        <p:grpSpPr>
          <a:xfrm>
            <a:off x="639600" y="4468974"/>
            <a:ext cx="1242520" cy="837710"/>
            <a:chOff x="3641537" y="5005278"/>
            <a:chExt cx="1242520" cy="837710"/>
          </a:xfrm>
        </p:grpSpPr>
        <p:sp>
          <p:nvSpPr>
            <p:cNvPr id="2066" name="Google Shape;2066;p112"/>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Source Sans Pro"/>
                  <a:ea typeface="Source Sans Pro"/>
                  <a:cs typeface="Source Sans Pro"/>
                  <a:sym typeface="Source Sans Pro"/>
                </a:rPr>
                <a:t>Collect and Manage Data</a:t>
              </a:r>
              <a:endParaRPr sz="1400">
                <a:solidFill>
                  <a:schemeClr val="dk1"/>
                </a:solidFill>
                <a:latin typeface="Source Sans Pro"/>
                <a:ea typeface="Source Sans Pro"/>
                <a:cs typeface="Source Sans Pro"/>
                <a:sym typeface="Source Sans Pro"/>
              </a:endParaRPr>
            </a:p>
          </p:txBody>
        </p:sp>
        <p:sp>
          <p:nvSpPr>
            <p:cNvPr id="2067" name="Google Shape;2067;p112"/>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Source Sans Pro SemiBold"/>
                  <a:ea typeface="Source Sans Pro SemiBold"/>
                  <a:cs typeface="Source Sans Pro SemiBold"/>
                  <a:sym typeface="Source Sans Pro SemiBold"/>
                </a:rPr>
                <a:t>#2</a:t>
              </a:r>
              <a:endParaRPr sz="1800" b="1">
                <a:solidFill>
                  <a:schemeClr val="dk1"/>
                </a:solidFill>
                <a:latin typeface="Source Sans Pro SemiBold"/>
                <a:ea typeface="Source Sans Pro SemiBold"/>
                <a:cs typeface="Source Sans Pro SemiBold"/>
                <a:sym typeface="Source Sans Pro SemiBold"/>
              </a:endParaRPr>
            </a:p>
          </p:txBody>
        </p:sp>
        <p:cxnSp>
          <p:nvCxnSpPr>
            <p:cNvPr id="2068" name="Google Shape;2068;p112"/>
            <p:cNvCxnSpPr/>
            <p:nvPr/>
          </p:nvCxnSpPr>
          <p:spPr>
            <a:xfrm>
              <a:off x="3969649" y="5340712"/>
              <a:ext cx="599119" cy="0"/>
            </a:xfrm>
            <a:prstGeom prst="straightConnector1">
              <a:avLst/>
            </a:prstGeom>
            <a:noFill/>
            <a:ln w="12700" cap="flat" cmpd="sng">
              <a:solidFill>
                <a:schemeClr val="lt1"/>
              </a:solidFill>
              <a:prstDash val="solid"/>
              <a:miter lim="800000"/>
              <a:headEnd type="none" w="sm" len="sm"/>
              <a:tailEnd type="none" w="sm" len="sm"/>
            </a:ln>
          </p:spPr>
        </p:cxnSp>
      </p:grpSp>
      <p:grpSp>
        <p:nvGrpSpPr>
          <p:cNvPr id="2069" name="Google Shape;2069;p112"/>
          <p:cNvGrpSpPr/>
          <p:nvPr/>
        </p:nvGrpSpPr>
        <p:grpSpPr>
          <a:xfrm>
            <a:off x="527569" y="2677157"/>
            <a:ext cx="1242520" cy="837710"/>
            <a:chOff x="3641537" y="5005278"/>
            <a:chExt cx="1242520" cy="837710"/>
          </a:xfrm>
        </p:grpSpPr>
        <p:sp>
          <p:nvSpPr>
            <p:cNvPr id="2070" name="Google Shape;2070;p112"/>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Source Sans Pro"/>
                  <a:ea typeface="Source Sans Pro"/>
                  <a:cs typeface="Source Sans Pro"/>
                  <a:sym typeface="Source Sans Pro"/>
                </a:rPr>
                <a:t>Build the model</a:t>
              </a:r>
              <a:endParaRPr sz="1400">
                <a:solidFill>
                  <a:schemeClr val="dk1"/>
                </a:solidFill>
                <a:latin typeface="Source Sans Pro"/>
                <a:ea typeface="Source Sans Pro"/>
                <a:cs typeface="Source Sans Pro"/>
                <a:sym typeface="Source Sans Pro"/>
              </a:endParaRPr>
            </a:p>
          </p:txBody>
        </p:sp>
        <p:sp>
          <p:nvSpPr>
            <p:cNvPr id="2071" name="Google Shape;2071;p11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Source Sans Pro SemiBold"/>
                  <a:ea typeface="Source Sans Pro SemiBold"/>
                  <a:cs typeface="Source Sans Pro SemiBold"/>
                  <a:sym typeface="Source Sans Pro SemiBold"/>
                </a:rPr>
                <a:t>#3</a:t>
              </a:r>
              <a:endParaRPr sz="1800" b="1">
                <a:solidFill>
                  <a:schemeClr val="dk1"/>
                </a:solidFill>
                <a:latin typeface="Source Sans Pro SemiBold"/>
                <a:ea typeface="Source Sans Pro SemiBold"/>
                <a:cs typeface="Source Sans Pro SemiBold"/>
                <a:sym typeface="Source Sans Pro SemiBold"/>
              </a:endParaRPr>
            </a:p>
          </p:txBody>
        </p:sp>
        <p:cxnSp>
          <p:nvCxnSpPr>
            <p:cNvPr id="2072" name="Google Shape;2072;p112"/>
            <p:cNvCxnSpPr/>
            <p:nvPr/>
          </p:nvCxnSpPr>
          <p:spPr>
            <a:xfrm>
              <a:off x="3969649" y="5340712"/>
              <a:ext cx="599119" cy="0"/>
            </a:xfrm>
            <a:prstGeom prst="straightConnector1">
              <a:avLst/>
            </a:prstGeom>
            <a:noFill/>
            <a:ln w="12700" cap="flat" cmpd="sng">
              <a:solidFill>
                <a:schemeClr val="lt1"/>
              </a:solidFill>
              <a:prstDash val="solid"/>
              <a:miter lim="800000"/>
              <a:headEnd type="none" w="sm" len="sm"/>
              <a:tailEnd type="none" w="sm" len="sm"/>
            </a:ln>
          </p:spPr>
        </p:cxnSp>
      </p:grpSp>
      <p:grpSp>
        <p:nvGrpSpPr>
          <p:cNvPr id="2073" name="Google Shape;2073;p112"/>
          <p:cNvGrpSpPr/>
          <p:nvPr/>
        </p:nvGrpSpPr>
        <p:grpSpPr>
          <a:xfrm>
            <a:off x="1770089" y="1485708"/>
            <a:ext cx="1242520" cy="1053154"/>
            <a:chOff x="3641537" y="5005278"/>
            <a:chExt cx="1242520" cy="1053154"/>
          </a:xfrm>
        </p:grpSpPr>
        <p:sp>
          <p:nvSpPr>
            <p:cNvPr id="2074" name="Google Shape;2074;p112"/>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Source Sans Pro"/>
                  <a:ea typeface="Source Sans Pro"/>
                  <a:cs typeface="Source Sans Pro"/>
                  <a:sym typeface="Source Sans Pro"/>
                </a:rPr>
                <a:t>Evaluate &amp; critique model</a:t>
              </a:r>
              <a:endParaRPr sz="1400">
                <a:solidFill>
                  <a:schemeClr val="dk1"/>
                </a:solidFill>
                <a:latin typeface="Source Sans Pro"/>
                <a:ea typeface="Source Sans Pro"/>
                <a:cs typeface="Source Sans Pro"/>
                <a:sym typeface="Source Sans Pro"/>
              </a:endParaRPr>
            </a:p>
          </p:txBody>
        </p:sp>
        <p:sp>
          <p:nvSpPr>
            <p:cNvPr id="2075" name="Google Shape;2075;p11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Source Sans Pro SemiBold"/>
                  <a:ea typeface="Source Sans Pro SemiBold"/>
                  <a:cs typeface="Source Sans Pro SemiBold"/>
                  <a:sym typeface="Source Sans Pro SemiBold"/>
                </a:rPr>
                <a:t>#4</a:t>
              </a:r>
              <a:endParaRPr sz="1800" b="1">
                <a:solidFill>
                  <a:schemeClr val="dk1"/>
                </a:solidFill>
                <a:latin typeface="Source Sans Pro SemiBold"/>
                <a:ea typeface="Source Sans Pro SemiBold"/>
                <a:cs typeface="Source Sans Pro SemiBold"/>
                <a:sym typeface="Source Sans Pro SemiBold"/>
              </a:endParaRPr>
            </a:p>
          </p:txBody>
        </p:sp>
        <p:cxnSp>
          <p:nvCxnSpPr>
            <p:cNvPr id="2076" name="Google Shape;2076;p112"/>
            <p:cNvCxnSpPr/>
            <p:nvPr/>
          </p:nvCxnSpPr>
          <p:spPr>
            <a:xfrm>
              <a:off x="3969649" y="5340712"/>
              <a:ext cx="599119" cy="0"/>
            </a:xfrm>
            <a:prstGeom prst="straightConnector1">
              <a:avLst/>
            </a:prstGeom>
            <a:noFill/>
            <a:ln w="12700" cap="flat" cmpd="sng">
              <a:solidFill>
                <a:schemeClr val="lt1"/>
              </a:solidFill>
              <a:prstDash val="solid"/>
              <a:miter lim="800000"/>
              <a:headEnd type="none" w="sm" len="sm"/>
              <a:tailEnd type="none" w="sm" len="sm"/>
            </a:ln>
          </p:spPr>
        </p:cxnSp>
      </p:grpSp>
      <p:grpSp>
        <p:nvGrpSpPr>
          <p:cNvPr id="2077" name="Google Shape;2077;p112"/>
          <p:cNvGrpSpPr/>
          <p:nvPr/>
        </p:nvGrpSpPr>
        <p:grpSpPr>
          <a:xfrm>
            <a:off x="3539060" y="1760406"/>
            <a:ext cx="1242520" cy="1053154"/>
            <a:chOff x="3641537" y="5005278"/>
            <a:chExt cx="1242520" cy="1053154"/>
          </a:xfrm>
        </p:grpSpPr>
        <p:sp>
          <p:nvSpPr>
            <p:cNvPr id="2078" name="Google Shape;2078;p112"/>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Source Sans Pro"/>
                  <a:ea typeface="Source Sans Pro"/>
                  <a:cs typeface="Source Sans Pro"/>
                  <a:sym typeface="Source Sans Pro"/>
                </a:rPr>
                <a:t>Present results and document</a:t>
              </a:r>
              <a:endParaRPr sz="1400">
                <a:solidFill>
                  <a:schemeClr val="dk1"/>
                </a:solidFill>
                <a:latin typeface="Source Sans Pro"/>
                <a:ea typeface="Source Sans Pro"/>
                <a:cs typeface="Source Sans Pro"/>
                <a:sym typeface="Source Sans Pro"/>
              </a:endParaRPr>
            </a:p>
          </p:txBody>
        </p:sp>
        <p:sp>
          <p:nvSpPr>
            <p:cNvPr id="2079" name="Google Shape;2079;p11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Source Sans Pro SemiBold"/>
                  <a:ea typeface="Source Sans Pro SemiBold"/>
                  <a:cs typeface="Source Sans Pro SemiBold"/>
                  <a:sym typeface="Source Sans Pro SemiBold"/>
                </a:rPr>
                <a:t>#5</a:t>
              </a:r>
              <a:endParaRPr sz="1800" b="1">
                <a:solidFill>
                  <a:schemeClr val="dk1"/>
                </a:solidFill>
                <a:latin typeface="Source Sans Pro SemiBold"/>
                <a:ea typeface="Source Sans Pro SemiBold"/>
                <a:cs typeface="Source Sans Pro SemiBold"/>
                <a:sym typeface="Source Sans Pro SemiBold"/>
              </a:endParaRPr>
            </a:p>
          </p:txBody>
        </p:sp>
        <p:cxnSp>
          <p:nvCxnSpPr>
            <p:cNvPr id="2080" name="Google Shape;2080;p112"/>
            <p:cNvCxnSpPr/>
            <p:nvPr/>
          </p:nvCxnSpPr>
          <p:spPr>
            <a:xfrm>
              <a:off x="3969649" y="5340712"/>
              <a:ext cx="599119" cy="0"/>
            </a:xfrm>
            <a:prstGeom prst="straightConnector1">
              <a:avLst/>
            </a:prstGeom>
            <a:noFill/>
            <a:ln w="12700" cap="flat" cmpd="sng">
              <a:solidFill>
                <a:schemeClr val="lt1"/>
              </a:solidFill>
              <a:prstDash val="solid"/>
              <a:miter lim="800000"/>
              <a:headEnd type="none" w="sm" len="sm"/>
              <a:tailEnd type="none" w="sm" len="sm"/>
            </a:ln>
          </p:spPr>
        </p:cxnSp>
      </p:grpSp>
      <p:grpSp>
        <p:nvGrpSpPr>
          <p:cNvPr id="2081" name="Google Shape;2081;p112"/>
          <p:cNvGrpSpPr/>
          <p:nvPr/>
        </p:nvGrpSpPr>
        <p:grpSpPr>
          <a:xfrm>
            <a:off x="1356044" y="2659643"/>
            <a:ext cx="3768021" cy="3768021"/>
            <a:chOff x="1390897" y="38449"/>
            <a:chExt cx="3768021" cy="3768021"/>
          </a:xfrm>
        </p:grpSpPr>
        <p:sp>
          <p:nvSpPr>
            <p:cNvPr id="2082" name="Google Shape;2082;p112"/>
            <p:cNvSpPr/>
            <p:nvPr/>
          </p:nvSpPr>
          <p:spPr>
            <a:xfrm>
              <a:off x="2275229" y="38449"/>
              <a:ext cx="1999358" cy="1999358"/>
            </a:xfrm>
            <a:prstGeom prst="ellipse">
              <a:avLst/>
            </a:prstGeom>
            <a:solidFill>
              <a:srgbClr val="599BD5">
                <a:alpha val="49803"/>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12"/>
            <p:cNvSpPr txBox="1"/>
            <p:nvPr/>
          </p:nvSpPr>
          <p:spPr>
            <a:xfrm>
              <a:off x="2505924" y="307593"/>
              <a:ext cx="1537968" cy="63441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SQL Databases</a:t>
              </a:r>
              <a:endParaRPr sz="1400">
                <a:solidFill>
                  <a:schemeClr val="dk1"/>
                </a:solidFill>
                <a:latin typeface="Calibri"/>
                <a:ea typeface="Calibri"/>
                <a:cs typeface="Calibri"/>
                <a:sym typeface="Calibri"/>
              </a:endParaRPr>
            </a:p>
          </p:txBody>
        </p:sp>
        <p:sp>
          <p:nvSpPr>
            <p:cNvPr id="2084" name="Google Shape;2084;p112"/>
            <p:cNvSpPr/>
            <p:nvPr/>
          </p:nvSpPr>
          <p:spPr>
            <a:xfrm>
              <a:off x="3159560" y="922780"/>
              <a:ext cx="1999358" cy="1999358"/>
            </a:xfrm>
            <a:prstGeom prst="ellipse">
              <a:avLst/>
            </a:prstGeom>
            <a:solidFill>
              <a:srgbClr val="599BD5">
                <a:alpha val="49803"/>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12"/>
            <p:cNvSpPr txBox="1"/>
            <p:nvPr/>
          </p:nvSpPr>
          <p:spPr>
            <a:xfrm>
              <a:off x="4236138" y="1153475"/>
              <a:ext cx="768984" cy="153796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NoSQL Databases</a:t>
              </a:r>
              <a:endParaRPr sz="1400">
                <a:solidFill>
                  <a:schemeClr val="dk1"/>
                </a:solidFill>
                <a:latin typeface="Calibri"/>
                <a:ea typeface="Calibri"/>
                <a:cs typeface="Calibri"/>
                <a:sym typeface="Calibri"/>
              </a:endParaRPr>
            </a:p>
          </p:txBody>
        </p:sp>
        <p:sp>
          <p:nvSpPr>
            <p:cNvPr id="2086" name="Google Shape;2086;p112"/>
            <p:cNvSpPr/>
            <p:nvPr/>
          </p:nvSpPr>
          <p:spPr>
            <a:xfrm>
              <a:off x="2275229" y="1807112"/>
              <a:ext cx="1999358" cy="1999358"/>
            </a:xfrm>
            <a:prstGeom prst="ellipse">
              <a:avLst/>
            </a:prstGeom>
            <a:solidFill>
              <a:srgbClr val="599BD5">
                <a:alpha val="49803"/>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12"/>
            <p:cNvSpPr txBox="1"/>
            <p:nvPr/>
          </p:nvSpPr>
          <p:spPr>
            <a:xfrm>
              <a:off x="2505924" y="2902914"/>
              <a:ext cx="1537968" cy="63441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Data warehouses</a:t>
              </a:r>
              <a:endParaRPr sz="1400">
                <a:solidFill>
                  <a:schemeClr val="dk1"/>
                </a:solidFill>
                <a:latin typeface="Calibri"/>
                <a:ea typeface="Calibri"/>
                <a:cs typeface="Calibri"/>
                <a:sym typeface="Calibri"/>
              </a:endParaRPr>
            </a:p>
          </p:txBody>
        </p:sp>
        <p:sp>
          <p:nvSpPr>
            <p:cNvPr id="2088" name="Google Shape;2088;p112"/>
            <p:cNvSpPr/>
            <p:nvPr/>
          </p:nvSpPr>
          <p:spPr>
            <a:xfrm>
              <a:off x="1390897" y="922780"/>
              <a:ext cx="1999358" cy="1999358"/>
            </a:xfrm>
            <a:prstGeom prst="ellipse">
              <a:avLst/>
            </a:prstGeom>
            <a:solidFill>
              <a:srgbClr val="599BD5">
                <a:alpha val="49803"/>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12"/>
            <p:cNvSpPr txBox="1"/>
            <p:nvPr/>
          </p:nvSpPr>
          <p:spPr>
            <a:xfrm>
              <a:off x="1544694" y="1153475"/>
              <a:ext cx="768984" cy="153796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Hadoop </a:t>
              </a:r>
              <a:endParaRPr sz="1400">
                <a:solidFill>
                  <a:schemeClr val="dk1"/>
                </a:solidFill>
                <a:latin typeface="Calibri"/>
                <a:ea typeface="Calibri"/>
                <a:cs typeface="Calibri"/>
                <a:sym typeface="Calibri"/>
              </a:endParaRPr>
            </a:p>
          </p:txBody>
        </p:sp>
      </p:grpSp>
      <p:sp>
        <p:nvSpPr>
          <p:cNvPr id="2090" name="Google Shape;2090;p112"/>
          <p:cNvSpPr/>
          <p:nvPr/>
        </p:nvSpPr>
        <p:spPr>
          <a:xfrm>
            <a:off x="451485" y="1666784"/>
            <a:ext cx="60960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Raw data means data that has not been changed since acquisition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This raw Data is stored in your storage systems. </a:t>
            </a:r>
            <a:endParaRPr sz="1800">
              <a:solidFill>
                <a:schemeClr val="dk1"/>
              </a:solidFill>
              <a:latin typeface="Calibri"/>
              <a:ea typeface="Calibri"/>
              <a:cs typeface="Calibri"/>
              <a:sym typeface="Calibri"/>
            </a:endParaRPr>
          </a:p>
        </p:txBody>
      </p:sp>
      <p:pic>
        <p:nvPicPr>
          <p:cNvPr id="2091" name="Google Shape;2091;p112"/>
          <p:cNvPicPr preferRelativeResize="0"/>
          <p:nvPr/>
        </p:nvPicPr>
        <p:blipFill rotWithShape="1">
          <a:blip r:embed="rId3">
            <a:alphaModFix/>
          </a:blip>
          <a:srcRect/>
          <a:stretch/>
        </p:blipFill>
        <p:spPr>
          <a:xfrm>
            <a:off x="5581647" y="1960616"/>
            <a:ext cx="2952750" cy="1552575"/>
          </a:xfrm>
          <a:prstGeom prst="rect">
            <a:avLst/>
          </a:prstGeom>
          <a:noFill/>
          <a:ln>
            <a:noFill/>
          </a:ln>
        </p:spPr>
      </p:pic>
      <p:pic>
        <p:nvPicPr>
          <p:cNvPr id="2092" name="Google Shape;2092;p112"/>
          <p:cNvPicPr preferRelativeResize="0"/>
          <p:nvPr/>
        </p:nvPicPr>
        <p:blipFill rotWithShape="1">
          <a:blip r:embed="rId4">
            <a:alphaModFix/>
          </a:blip>
          <a:srcRect/>
          <a:stretch/>
        </p:blipFill>
        <p:spPr>
          <a:xfrm>
            <a:off x="7994179" y="1900725"/>
            <a:ext cx="3419475" cy="1333500"/>
          </a:xfrm>
          <a:prstGeom prst="rect">
            <a:avLst/>
          </a:prstGeom>
          <a:noFill/>
          <a:ln>
            <a:noFill/>
          </a:ln>
        </p:spPr>
      </p:pic>
      <p:pic>
        <p:nvPicPr>
          <p:cNvPr id="2093" name="Google Shape;2093;p112"/>
          <p:cNvPicPr preferRelativeResize="0"/>
          <p:nvPr/>
        </p:nvPicPr>
        <p:blipFill rotWithShape="1">
          <a:blip r:embed="rId5">
            <a:alphaModFix/>
          </a:blip>
          <a:srcRect/>
          <a:stretch/>
        </p:blipFill>
        <p:spPr>
          <a:xfrm>
            <a:off x="6108894" y="4630237"/>
            <a:ext cx="1542708" cy="1206117"/>
          </a:xfrm>
          <a:prstGeom prst="rect">
            <a:avLst/>
          </a:prstGeom>
          <a:noFill/>
          <a:ln>
            <a:noFill/>
          </a:ln>
        </p:spPr>
      </p:pic>
      <p:pic>
        <p:nvPicPr>
          <p:cNvPr id="2094" name="Google Shape;2094;p112"/>
          <p:cNvPicPr preferRelativeResize="0"/>
          <p:nvPr/>
        </p:nvPicPr>
        <p:blipFill rotWithShape="1">
          <a:blip r:embed="rId6">
            <a:alphaModFix/>
          </a:blip>
          <a:srcRect/>
          <a:stretch/>
        </p:blipFill>
        <p:spPr>
          <a:xfrm>
            <a:off x="8062513" y="4108575"/>
            <a:ext cx="3810000" cy="2047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098"/>
        <p:cNvGrpSpPr/>
        <p:nvPr/>
      </p:nvGrpSpPr>
      <p:grpSpPr>
        <a:xfrm>
          <a:off x="0" y="0"/>
          <a:ext cx="0" cy="0"/>
          <a:chOff x="0" y="0"/>
          <a:chExt cx="0" cy="0"/>
        </a:xfrm>
      </p:grpSpPr>
      <p:grpSp>
        <p:nvGrpSpPr>
          <p:cNvPr id="2099" name="Google Shape;2099;p113"/>
          <p:cNvGrpSpPr/>
          <p:nvPr/>
        </p:nvGrpSpPr>
        <p:grpSpPr>
          <a:xfrm>
            <a:off x="127935" y="2589593"/>
            <a:ext cx="11950333" cy="4057560"/>
            <a:chOff x="0" y="152790"/>
            <a:chExt cx="11950333" cy="4057560"/>
          </a:xfrm>
        </p:grpSpPr>
        <p:sp>
          <p:nvSpPr>
            <p:cNvPr id="2100" name="Google Shape;2100;p113"/>
            <p:cNvSpPr/>
            <p:nvPr/>
          </p:nvSpPr>
          <p:spPr>
            <a:xfrm>
              <a:off x="0" y="344670"/>
              <a:ext cx="11950333" cy="327600"/>
            </a:xfrm>
            <a:prstGeom prst="rect">
              <a:avLst/>
            </a:prstGeom>
            <a:solidFill>
              <a:schemeClr val="lt1">
                <a:alpha val="89803"/>
              </a:schemeClr>
            </a:solid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13"/>
            <p:cNvSpPr/>
            <p:nvPr/>
          </p:nvSpPr>
          <p:spPr>
            <a:xfrm>
              <a:off x="597516" y="152790"/>
              <a:ext cx="8365233" cy="383760"/>
            </a:xfrm>
            <a:prstGeom prst="roundRect">
              <a:avLst>
                <a:gd name="adj" fmla="val 16667"/>
              </a:avLst>
            </a:prstGeom>
            <a:gradFill>
              <a:gsLst>
                <a:gs pos="0">
                  <a:srgbClr val="AFCAE9"/>
                </a:gs>
                <a:gs pos="50000">
                  <a:srgbClr val="A0C1E4"/>
                </a:gs>
                <a:gs pos="100000">
                  <a:srgbClr val="8FB8E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13"/>
            <p:cNvSpPr txBox="1"/>
            <p:nvPr/>
          </p:nvSpPr>
          <p:spPr>
            <a:xfrm>
              <a:off x="616250" y="171524"/>
              <a:ext cx="8327765" cy="346292"/>
            </a:xfrm>
            <a:prstGeom prst="rect">
              <a:avLst/>
            </a:prstGeom>
            <a:noFill/>
            <a:ln>
              <a:noFill/>
            </a:ln>
          </p:spPr>
          <p:txBody>
            <a:bodyPr spcFirstLastPara="1" wrap="square" lIns="316175" tIns="0" rIns="316175" bIns="0" anchor="ctr" anchorCtr="0">
              <a:noAutofit/>
            </a:bodyPr>
            <a:lstStyle/>
            <a:p>
              <a:pPr marL="0" marR="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Removing outliers</a:t>
              </a:r>
              <a:endParaRPr sz="2000">
                <a:solidFill>
                  <a:schemeClr val="dk1"/>
                </a:solidFill>
                <a:latin typeface="Calibri"/>
                <a:ea typeface="Calibri"/>
                <a:cs typeface="Calibri"/>
                <a:sym typeface="Calibri"/>
              </a:endParaRPr>
            </a:p>
          </p:txBody>
        </p:sp>
        <p:sp>
          <p:nvSpPr>
            <p:cNvPr id="2103" name="Google Shape;2103;p113"/>
            <p:cNvSpPr/>
            <p:nvPr/>
          </p:nvSpPr>
          <p:spPr>
            <a:xfrm>
              <a:off x="0" y="934350"/>
              <a:ext cx="11950333" cy="327600"/>
            </a:xfrm>
            <a:prstGeom prst="rect">
              <a:avLst/>
            </a:prstGeom>
            <a:solidFill>
              <a:schemeClr val="lt1">
                <a:alpha val="89803"/>
              </a:schemeClr>
            </a:solid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13"/>
            <p:cNvSpPr/>
            <p:nvPr/>
          </p:nvSpPr>
          <p:spPr>
            <a:xfrm>
              <a:off x="597516" y="742470"/>
              <a:ext cx="8365233" cy="383760"/>
            </a:xfrm>
            <a:prstGeom prst="roundRect">
              <a:avLst>
                <a:gd name="adj" fmla="val 16667"/>
              </a:avLst>
            </a:prstGeom>
            <a:gradFill>
              <a:gsLst>
                <a:gs pos="0">
                  <a:srgbClr val="AFCAE9"/>
                </a:gs>
                <a:gs pos="50000">
                  <a:srgbClr val="A0C1E4"/>
                </a:gs>
                <a:gs pos="100000">
                  <a:srgbClr val="8FB8E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13"/>
            <p:cNvSpPr txBox="1"/>
            <p:nvPr/>
          </p:nvSpPr>
          <p:spPr>
            <a:xfrm>
              <a:off x="616250" y="761204"/>
              <a:ext cx="8327765" cy="346292"/>
            </a:xfrm>
            <a:prstGeom prst="rect">
              <a:avLst/>
            </a:prstGeom>
            <a:noFill/>
            <a:ln>
              <a:noFill/>
            </a:ln>
          </p:spPr>
          <p:txBody>
            <a:bodyPr spcFirstLastPara="1" wrap="square" lIns="316175" tIns="0" rIns="316175" bIns="0" anchor="ctr" anchorCtr="0">
              <a:noAutofit/>
            </a:bodyPr>
            <a:lstStyle/>
            <a:p>
              <a:pPr marL="0" marR="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Replacing missing data</a:t>
              </a:r>
              <a:endParaRPr sz="2000">
                <a:solidFill>
                  <a:schemeClr val="dk1"/>
                </a:solidFill>
                <a:latin typeface="Calibri"/>
                <a:ea typeface="Calibri"/>
                <a:cs typeface="Calibri"/>
                <a:sym typeface="Calibri"/>
              </a:endParaRPr>
            </a:p>
          </p:txBody>
        </p:sp>
        <p:sp>
          <p:nvSpPr>
            <p:cNvPr id="2106" name="Google Shape;2106;p113"/>
            <p:cNvSpPr/>
            <p:nvPr/>
          </p:nvSpPr>
          <p:spPr>
            <a:xfrm>
              <a:off x="0" y="1524030"/>
              <a:ext cx="11950333" cy="327600"/>
            </a:xfrm>
            <a:prstGeom prst="rect">
              <a:avLst/>
            </a:prstGeom>
            <a:solidFill>
              <a:schemeClr val="lt1">
                <a:alpha val="89803"/>
              </a:schemeClr>
            </a:solid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13"/>
            <p:cNvSpPr/>
            <p:nvPr/>
          </p:nvSpPr>
          <p:spPr>
            <a:xfrm>
              <a:off x="597516" y="1332150"/>
              <a:ext cx="8365233" cy="383760"/>
            </a:xfrm>
            <a:prstGeom prst="roundRect">
              <a:avLst>
                <a:gd name="adj" fmla="val 16667"/>
              </a:avLst>
            </a:prstGeom>
            <a:gradFill>
              <a:gsLst>
                <a:gs pos="0">
                  <a:srgbClr val="AFCAE9"/>
                </a:gs>
                <a:gs pos="50000">
                  <a:srgbClr val="A0C1E4"/>
                </a:gs>
                <a:gs pos="100000">
                  <a:srgbClr val="8FB8E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13"/>
            <p:cNvSpPr txBox="1"/>
            <p:nvPr/>
          </p:nvSpPr>
          <p:spPr>
            <a:xfrm>
              <a:off x="616250" y="1350884"/>
              <a:ext cx="8327765" cy="346292"/>
            </a:xfrm>
            <a:prstGeom prst="rect">
              <a:avLst/>
            </a:prstGeom>
            <a:noFill/>
            <a:ln>
              <a:noFill/>
            </a:ln>
          </p:spPr>
          <p:txBody>
            <a:bodyPr spcFirstLastPara="1" wrap="square" lIns="316175" tIns="0" rIns="316175" bIns="0" anchor="ctr" anchorCtr="0">
              <a:noAutofit/>
            </a:bodyPr>
            <a:lstStyle/>
            <a:p>
              <a:pPr marL="0" marR="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Malicious Data</a:t>
              </a:r>
              <a:endParaRPr sz="2000">
                <a:solidFill>
                  <a:schemeClr val="dk1"/>
                </a:solidFill>
                <a:latin typeface="Calibri"/>
                <a:ea typeface="Calibri"/>
                <a:cs typeface="Calibri"/>
                <a:sym typeface="Calibri"/>
              </a:endParaRPr>
            </a:p>
          </p:txBody>
        </p:sp>
        <p:sp>
          <p:nvSpPr>
            <p:cNvPr id="2109" name="Google Shape;2109;p113"/>
            <p:cNvSpPr/>
            <p:nvPr/>
          </p:nvSpPr>
          <p:spPr>
            <a:xfrm>
              <a:off x="0" y="2113710"/>
              <a:ext cx="11950333" cy="327600"/>
            </a:xfrm>
            <a:prstGeom prst="rect">
              <a:avLst/>
            </a:prstGeom>
            <a:solidFill>
              <a:schemeClr val="lt1">
                <a:alpha val="89803"/>
              </a:schemeClr>
            </a:solid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13"/>
            <p:cNvSpPr/>
            <p:nvPr/>
          </p:nvSpPr>
          <p:spPr>
            <a:xfrm>
              <a:off x="597516" y="1921830"/>
              <a:ext cx="8365233" cy="383760"/>
            </a:xfrm>
            <a:prstGeom prst="roundRect">
              <a:avLst>
                <a:gd name="adj" fmla="val 16667"/>
              </a:avLst>
            </a:prstGeom>
            <a:gradFill>
              <a:gsLst>
                <a:gs pos="0">
                  <a:srgbClr val="AFCAE9"/>
                </a:gs>
                <a:gs pos="50000">
                  <a:srgbClr val="A0C1E4"/>
                </a:gs>
                <a:gs pos="100000">
                  <a:srgbClr val="8FB8E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13"/>
            <p:cNvSpPr txBox="1"/>
            <p:nvPr/>
          </p:nvSpPr>
          <p:spPr>
            <a:xfrm>
              <a:off x="616250" y="1940564"/>
              <a:ext cx="8327765" cy="346292"/>
            </a:xfrm>
            <a:prstGeom prst="rect">
              <a:avLst/>
            </a:prstGeom>
            <a:noFill/>
            <a:ln>
              <a:noFill/>
            </a:ln>
          </p:spPr>
          <p:txBody>
            <a:bodyPr spcFirstLastPara="1" wrap="square" lIns="316175" tIns="0" rIns="316175" bIns="0" anchor="ctr" anchorCtr="0">
              <a:noAutofit/>
            </a:bodyPr>
            <a:lstStyle/>
            <a:p>
              <a:pPr marL="0" marR="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Erroneous Data</a:t>
              </a:r>
              <a:endParaRPr sz="2000">
                <a:solidFill>
                  <a:schemeClr val="dk1"/>
                </a:solidFill>
                <a:latin typeface="Calibri"/>
                <a:ea typeface="Calibri"/>
                <a:cs typeface="Calibri"/>
                <a:sym typeface="Calibri"/>
              </a:endParaRPr>
            </a:p>
          </p:txBody>
        </p:sp>
        <p:sp>
          <p:nvSpPr>
            <p:cNvPr id="2112" name="Google Shape;2112;p113"/>
            <p:cNvSpPr/>
            <p:nvPr/>
          </p:nvSpPr>
          <p:spPr>
            <a:xfrm>
              <a:off x="0" y="2703390"/>
              <a:ext cx="11950333" cy="327600"/>
            </a:xfrm>
            <a:prstGeom prst="rect">
              <a:avLst/>
            </a:prstGeom>
            <a:solidFill>
              <a:schemeClr val="lt1">
                <a:alpha val="89803"/>
              </a:schemeClr>
            </a:solid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3"/>
            <p:cNvSpPr/>
            <p:nvPr/>
          </p:nvSpPr>
          <p:spPr>
            <a:xfrm>
              <a:off x="597516" y="2511510"/>
              <a:ext cx="8365233" cy="383760"/>
            </a:xfrm>
            <a:prstGeom prst="roundRect">
              <a:avLst>
                <a:gd name="adj" fmla="val 16667"/>
              </a:avLst>
            </a:prstGeom>
            <a:gradFill>
              <a:gsLst>
                <a:gs pos="0">
                  <a:srgbClr val="AFCAE9"/>
                </a:gs>
                <a:gs pos="50000">
                  <a:srgbClr val="A0C1E4"/>
                </a:gs>
                <a:gs pos="100000">
                  <a:srgbClr val="8FB8E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13"/>
            <p:cNvSpPr txBox="1"/>
            <p:nvPr/>
          </p:nvSpPr>
          <p:spPr>
            <a:xfrm>
              <a:off x="616250" y="2530244"/>
              <a:ext cx="8327765" cy="346292"/>
            </a:xfrm>
            <a:prstGeom prst="rect">
              <a:avLst/>
            </a:prstGeom>
            <a:noFill/>
            <a:ln>
              <a:noFill/>
            </a:ln>
          </p:spPr>
          <p:txBody>
            <a:bodyPr spcFirstLastPara="1" wrap="square" lIns="316175" tIns="0" rIns="316175" bIns="0" anchor="ctr" anchorCtr="0">
              <a:noAutofit/>
            </a:bodyPr>
            <a:lstStyle/>
            <a:p>
              <a:pPr marL="0" marR="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Irrelevant Data</a:t>
              </a:r>
              <a:endParaRPr sz="2000">
                <a:solidFill>
                  <a:schemeClr val="dk1"/>
                </a:solidFill>
                <a:latin typeface="Calibri"/>
                <a:ea typeface="Calibri"/>
                <a:cs typeface="Calibri"/>
                <a:sym typeface="Calibri"/>
              </a:endParaRPr>
            </a:p>
          </p:txBody>
        </p:sp>
        <p:sp>
          <p:nvSpPr>
            <p:cNvPr id="2115" name="Google Shape;2115;p113"/>
            <p:cNvSpPr/>
            <p:nvPr/>
          </p:nvSpPr>
          <p:spPr>
            <a:xfrm>
              <a:off x="0" y="3293070"/>
              <a:ext cx="11950333" cy="327600"/>
            </a:xfrm>
            <a:prstGeom prst="rect">
              <a:avLst/>
            </a:prstGeom>
            <a:solidFill>
              <a:schemeClr val="lt1">
                <a:alpha val="89803"/>
              </a:schemeClr>
            </a:solid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3"/>
            <p:cNvSpPr/>
            <p:nvPr/>
          </p:nvSpPr>
          <p:spPr>
            <a:xfrm>
              <a:off x="597516" y="3101190"/>
              <a:ext cx="8365233" cy="383760"/>
            </a:xfrm>
            <a:prstGeom prst="roundRect">
              <a:avLst>
                <a:gd name="adj" fmla="val 16667"/>
              </a:avLst>
            </a:prstGeom>
            <a:gradFill>
              <a:gsLst>
                <a:gs pos="0">
                  <a:srgbClr val="AFCAE9"/>
                </a:gs>
                <a:gs pos="50000">
                  <a:srgbClr val="A0C1E4"/>
                </a:gs>
                <a:gs pos="100000">
                  <a:srgbClr val="8FB8E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13"/>
            <p:cNvSpPr txBox="1"/>
            <p:nvPr/>
          </p:nvSpPr>
          <p:spPr>
            <a:xfrm>
              <a:off x="616250" y="3119924"/>
              <a:ext cx="8327765" cy="346292"/>
            </a:xfrm>
            <a:prstGeom prst="rect">
              <a:avLst/>
            </a:prstGeom>
            <a:noFill/>
            <a:ln>
              <a:noFill/>
            </a:ln>
          </p:spPr>
          <p:txBody>
            <a:bodyPr spcFirstLastPara="1" wrap="square" lIns="316175" tIns="0" rIns="316175" bIns="0" anchor="ctr" anchorCtr="0">
              <a:noAutofit/>
            </a:bodyPr>
            <a:lstStyle/>
            <a:p>
              <a:pPr marL="0" marR="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Inconsistent Data</a:t>
              </a:r>
              <a:endParaRPr sz="2000">
                <a:solidFill>
                  <a:schemeClr val="dk1"/>
                </a:solidFill>
                <a:latin typeface="Calibri"/>
                <a:ea typeface="Calibri"/>
                <a:cs typeface="Calibri"/>
                <a:sym typeface="Calibri"/>
              </a:endParaRPr>
            </a:p>
          </p:txBody>
        </p:sp>
        <p:sp>
          <p:nvSpPr>
            <p:cNvPr id="2118" name="Google Shape;2118;p113"/>
            <p:cNvSpPr/>
            <p:nvPr/>
          </p:nvSpPr>
          <p:spPr>
            <a:xfrm>
              <a:off x="0" y="3882750"/>
              <a:ext cx="11950333" cy="327600"/>
            </a:xfrm>
            <a:prstGeom prst="rect">
              <a:avLst/>
            </a:prstGeom>
            <a:solidFill>
              <a:schemeClr val="lt1">
                <a:alpha val="89803"/>
              </a:schemeClr>
            </a:solid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13"/>
            <p:cNvSpPr/>
            <p:nvPr/>
          </p:nvSpPr>
          <p:spPr>
            <a:xfrm>
              <a:off x="597516" y="3690870"/>
              <a:ext cx="8365233" cy="383760"/>
            </a:xfrm>
            <a:prstGeom prst="roundRect">
              <a:avLst>
                <a:gd name="adj" fmla="val 16667"/>
              </a:avLst>
            </a:prstGeom>
            <a:gradFill>
              <a:gsLst>
                <a:gs pos="0">
                  <a:srgbClr val="AFCAE9"/>
                </a:gs>
                <a:gs pos="50000">
                  <a:srgbClr val="A0C1E4"/>
                </a:gs>
                <a:gs pos="100000">
                  <a:srgbClr val="8FB8E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13"/>
            <p:cNvSpPr txBox="1"/>
            <p:nvPr/>
          </p:nvSpPr>
          <p:spPr>
            <a:xfrm>
              <a:off x="616250" y="3709604"/>
              <a:ext cx="8327765" cy="346292"/>
            </a:xfrm>
            <a:prstGeom prst="rect">
              <a:avLst/>
            </a:prstGeom>
            <a:noFill/>
            <a:ln>
              <a:noFill/>
            </a:ln>
          </p:spPr>
          <p:txBody>
            <a:bodyPr spcFirstLastPara="1" wrap="square" lIns="316175" tIns="0" rIns="316175" bIns="0" anchor="ctr" anchorCtr="0">
              <a:noAutofit/>
            </a:bodyPr>
            <a:lstStyle/>
            <a:p>
              <a:pPr marL="0" marR="0" lvl="0" indent="0" algn="l" rtl="0">
                <a:lnSpc>
                  <a:spcPct val="90000"/>
                </a:lnSpc>
                <a:spcBef>
                  <a:spcPts val="0"/>
                </a:spcBef>
                <a:spcAft>
                  <a:spcPts val="0"/>
                </a:spcAft>
                <a:buNone/>
              </a:pPr>
              <a:r>
                <a:rPr lang="en-US" sz="2000">
                  <a:solidFill>
                    <a:schemeClr val="dk1"/>
                  </a:solidFill>
                  <a:latin typeface="Calibri"/>
                  <a:ea typeface="Calibri"/>
                  <a:cs typeface="Calibri"/>
                  <a:sym typeface="Calibri"/>
                </a:rPr>
                <a:t>Formatting</a:t>
              </a:r>
              <a:endParaRPr sz="2000">
                <a:solidFill>
                  <a:schemeClr val="dk1"/>
                </a:solidFill>
                <a:latin typeface="Calibri"/>
                <a:ea typeface="Calibri"/>
                <a:cs typeface="Calibri"/>
                <a:sym typeface="Calibri"/>
              </a:endParaRPr>
            </a:p>
          </p:txBody>
        </p:sp>
      </p:grpSp>
      <p:sp>
        <p:nvSpPr>
          <p:cNvPr id="2122" name="Google Shape;2122;p113"/>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2123" name="Google Shape;2123;p113"/>
          <p:cNvSpPr txBox="1"/>
          <p:nvPr/>
        </p:nvSpPr>
        <p:spPr>
          <a:xfrm>
            <a:off x="470691" y="584198"/>
            <a:ext cx="5996322"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Step 3: Data Pre-Processing</a:t>
            </a:r>
            <a:endParaRPr/>
          </a:p>
        </p:txBody>
      </p:sp>
      <p:sp>
        <p:nvSpPr>
          <p:cNvPr id="2124" name="Google Shape;2124;p113"/>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sp>
        <p:nvSpPr>
          <p:cNvPr id="2125" name="Google Shape;2125;p113"/>
          <p:cNvSpPr/>
          <p:nvPr/>
        </p:nvSpPr>
        <p:spPr>
          <a:xfrm>
            <a:off x="495863" y="1560171"/>
            <a:ext cx="997960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As a Data Scientist, a lot of your time will go in Data pre-processing. Also known as Data cleaning. </a:t>
            </a:r>
            <a:endParaRPr/>
          </a:p>
        </p:txBody>
      </p:sp>
      <p:sp>
        <p:nvSpPr>
          <p:cNvPr id="2126" name="Google Shape;2126;p113"/>
          <p:cNvSpPr/>
          <p:nvPr/>
        </p:nvSpPr>
        <p:spPr>
          <a:xfrm>
            <a:off x="522217" y="1996891"/>
            <a:ext cx="243605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This step includes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2130"/>
        <p:cNvGrpSpPr/>
        <p:nvPr/>
      </p:nvGrpSpPr>
      <p:grpSpPr>
        <a:xfrm>
          <a:off x="0" y="0"/>
          <a:ext cx="0" cy="0"/>
          <a:chOff x="0" y="0"/>
          <a:chExt cx="0" cy="0"/>
        </a:xfrm>
      </p:grpSpPr>
      <p:sp>
        <p:nvSpPr>
          <p:cNvPr id="2132" name="Google Shape;2132;p114"/>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2133" name="Google Shape;2133;p114"/>
          <p:cNvSpPr txBox="1"/>
          <p:nvPr/>
        </p:nvSpPr>
        <p:spPr>
          <a:xfrm>
            <a:off x="470691" y="526142"/>
            <a:ext cx="7961410"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Step 3: Data Pre-Processing – contd..</a:t>
            </a:r>
            <a:endParaRPr/>
          </a:p>
        </p:txBody>
      </p:sp>
      <p:sp>
        <p:nvSpPr>
          <p:cNvPr id="2134" name="Google Shape;2134;p114"/>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pic>
        <p:nvPicPr>
          <p:cNvPr id="2135" name="Google Shape;2135;p114"/>
          <p:cNvPicPr preferRelativeResize="0"/>
          <p:nvPr/>
        </p:nvPicPr>
        <p:blipFill rotWithShape="1">
          <a:blip r:embed="rId3">
            <a:alphaModFix/>
          </a:blip>
          <a:srcRect/>
          <a:stretch/>
        </p:blipFill>
        <p:spPr>
          <a:xfrm>
            <a:off x="2814904" y="1393026"/>
            <a:ext cx="6996212" cy="537309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2139"/>
        <p:cNvGrpSpPr/>
        <p:nvPr/>
      </p:nvGrpSpPr>
      <p:grpSpPr>
        <a:xfrm>
          <a:off x="0" y="0"/>
          <a:ext cx="0" cy="0"/>
          <a:chOff x="0" y="0"/>
          <a:chExt cx="0" cy="0"/>
        </a:xfrm>
      </p:grpSpPr>
      <p:sp>
        <p:nvSpPr>
          <p:cNvPr id="2141" name="Google Shape;2141;p115"/>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2142" name="Google Shape;2142;p115"/>
          <p:cNvSpPr txBox="1"/>
          <p:nvPr/>
        </p:nvSpPr>
        <p:spPr>
          <a:xfrm>
            <a:off x="470691" y="584198"/>
            <a:ext cx="7979044"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Step 3: Data Pre-Processing -  contd..</a:t>
            </a:r>
            <a:endParaRPr/>
          </a:p>
        </p:txBody>
      </p:sp>
      <p:sp>
        <p:nvSpPr>
          <p:cNvPr id="2143" name="Google Shape;2143;p115"/>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sp>
        <p:nvSpPr>
          <p:cNvPr id="2144" name="Google Shape;2144;p115"/>
          <p:cNvSpPr txBox="1"/>
          <p:nvPr/>
        </p:nvSpPr>
        <p:spPr>
          <a:xfrm>
            <a:off x="5451928" y="3461426"/>
            <a:ext cx="4546894" cy="16312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lt1"/>
                </a:solidFill>
                <a:latin typeface="Source Sans Pro"/>
                <a:ea typeface="Source Sans Pro"/>
                <a:cs typeface="Source Sans Pro"/>
                <a:sym typeface="Source Sans Pro"/>
              </a:rPr>
              <a:t>Deploy the model to solve the problem in the real world</a:t>
            </a:r>
            <a:endParaRPr/>
          </a:p>
          <a:p>
            <a:pPr marL="0" marR="0" lvl="0" indent="0" algn="l" rtl="0">
              <a:spcBef>
                <a:spcPts val="0"/>
              </a:spcBef>
              <a:spcAft>
                <a:spcPts val="0"/>
              </a:spcAft>
              <a:buNone/>
            </a:pPr>
            <a:r>
              <a:rPr lang="en-US" sz="2000">
                <a:solidFill>
                  <a:schemeClr val="lt1"/>
                </a:solidFill>
                <a:latin typeface="Source Sans Pro"/>
                <a:ea typeface="Source Sans Pro"/>
                <a:cs typeface="Source Sans Pro"/>
                <a:sym typeface="Source Sans Pro"/>
              </a:rPr>
              <a:t>Deploy the model as a product to be used in real world. E.g. Amazon recommendation</a:t>
            </a:r>
            <a:endParaRPr sz="2000">
              <a:solidFill>
                <a:schemeClr val="lt1"/>
              </a:solidFill>
              <a:latin typeface="Source Sans Pro"/>
              <a:ea typeface="Source Sans Pro"/>
              <a:cs typeface="Source Sans Pro"/>
              <a:sym typeface="Source Sans Pro"/>
            </a:endParaRPr>
          </a:p>
        </p:txBody>
      </p:sp>
      <p:sp>
        <p:nvSpPr>
          <p:cNvPr id="2145" name="Google Shape;2145;p115"/>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#6 Deploy Model</a:t>
            </a:r>
            <a:endParaRPr sz="2400" b="1">
              <a:solidFill>
                <a:schemeClr val="lt1"/>
              </a:solidFill>
              <a:latin typeface="Arial"/>
              <a:ea typeface="Arial"/>
              <a:cs typeface="Arial"/>
              <a:sym typeface="Arial"/>
            </a:endParaRPr>
          </a:p>
        </p:txBody>
      </p:sp>
      <p:grpSp>
        <p:nvGrpSpPr>
          <p:cNvPr id="2146" name="Google Shape;2146;p115"/>
          <p:cNvGrpSpPr/>
          <p:nvPr/>
        </p:nvGrpSpPr>
        <p:grpSpPr>
          <a:xfrm>
            <a:off x="5394648" y="3374024"/>
            <a:ext cx="3960312" cy="90613"/>
            <a:chOff x="5332246" y="4049236"/>
            <a:chExt cx="3960312" cy="90612"/>
          </a:xfrm>
        </p:grpSpPr>
        <p:cxnSp>
          <p:nvCxnSpPr>
            <p:cNvPr id="2147" name="Google Shape;2147;p115"/>
            <p:cNvCxnSpPr>
              <a:stCxn id="2148" idx="6"/>
            </p:cNvCxnSpPr>
            <p:nvPr/>
          </p:nvCxnSpPr>
          <p:spPr>
            <a:xfrm>
              <a:off x="5422858" y="4094542"/>
              <a:ext cx="3869700" cy="0"/>
            </a:xfrm>
            <a:prstGeom prst="straightConnector1">
              <a:avLst/>
            </a:prstGeom>
            <a:noFill/>
            <a:ln w="12700" cap="flat" cmpd="sng">
              <a:solidFill>
                <a:schemeClr val="lt1"/>
              </a:solidFill>
              <a:prstDash val="solid"/>
              <a:miter lim="800000"/>
              <a:headEnd type="none" w="sm" len="sm"/>
              <a:tailEnd type="none" w="sm" len="sm"/>
            </a:ln>
          </p:spPr>
        </p:cxnSp>
        <p:sp>
          <p:nvSpPr>
            <p:cNvPr id="2148" name="Google Shape;2148;p115"/>
            <p:cNvSpPr/>
            <p:nvPr/>
          </p:nvSpPr>
          <p:spPr>
            <a:xfrm>
              <a:off x="5332246" y="4049236"/>
              <a:ext cx="90612" cy="90612"/>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49" name="Google Shape;2149;p115"/>
          <p:cNvGrpSpPr/>
          <p:nvPr/>
        </p:nvGrpSpPr>
        <p:grpSpPr>
          <a:xfrm>
            <a:off x="3539060" y="5083413"/>
            <a:ext cx="1436352" cy="1053154"/>
            <a:chOff x="3544621" y="5005278"/>
            <a:chExt cx="1436352" cy="1053154"/>
          </a:xfrm>
        </p:grpSpPr>
        <p:sp>
          <p:nvSpPr>
            <p:cNvPr id="2150" name="Google Shape;2150;p115"/>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Source Sans Pro"/>
                  <a:ea typeface="Source Sans Pro"/>
                  <a:cs typeface="Source Sans Pro"/>
                  <a:sym typeface="Source Sans Pro"/>
                </a:rPr>
                <a:t>Continuous improvement process</a:t>
              </a:r>
              <a:endParaRPr sz="1400">
                <a:solidFill>
                  <a:schemeClr val="dk1"/>
                </a:solidFill>
                <a:latin typeface="Source Sans Pro"/>
                <a:ea typeface="Source Sans Pro"/>
                <a:cs typeface="Source Sans Pro"/>
                <a:sym typeface="Source Sans Pro"/>
              </a:endParaRPr>
            </a:p>
          </p:txBody>
        </p:sp>
        <p:sp>
          <p:nvSpPr>
            <p:cNvPr id="2151" name="Google Shape;2151;p11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Source Sans Pro SemiBold"/>
                  <a:ea typeface="Source Sans Pro SemiBold"/>
                  <a:cs typeface="Source Sans Pro SemiBold"/>
                  <a:sym typeface="Source Sans Pro SemiBold"/>
                </a:rPr>
                <a:t>#7</a:t>
              </a:r>
              <a:endParaRPr sz="1800" b="1">
                <a:solidFill>
                  <a:schemeClr val="dk1"/>
                </a:solidFill>
                <a:latin typeface="Source Sans Pro SemiBold"/>
                <a:ea typeface="Source Sans Pro SemiBold"/>
                <a:cs typeface="Source Sans Pro SemiBold"/>
                <a:sym typeface="Source Sans Pro SemiBold"/>
              </a:endParaRPr>
            </a:p>
          </p:txBody>
        </p:sp>
        <p:cxnSp>
          <p:nvCxnSpPr>
            <p:cNvPr id="2152" name="Google Shape;2152;p115"/>
            <p:cNvCxnSpPr/>
            <p:nvPr/>
          </p:nvCxnSpPr>
          <p:spPr>
            <a:xfrm>
              <a:off x="3969649" y="5340712"/>
              <a:ext cx="599119" cy="0"/>
            </a:xfrm>
            <a:prstGeom prst="straightConnector1">
              <a:avLst/>
            </a:prstGeom>
            <a:noFill/>
            <a:ln w="12700" cap="flat" cmpd="sng">
              <a:solidFill>
                <a:schemeClr val="lt1"/>
              </a:solidFill>
              <a:prstDash val="solid"/>
              <a:miter lim="800000"/>
              <a:headEnd type="none" w="sm" len="sm"/>
              <a:tailEnd type="none" w="sm" len="sm"/>
            </a:ln>
          </p:spPr>
        </p:cxnSp>
      </p:grpSp>
      <p:grpSp>
        <p:nvGrpSpPr>
          <p:cNvPr id="2153" name="Google Shape;2153;p115"/>
          <p:cNvGrpSpPr/>
          <p:nvPr/>
        </p:nvGrpSpPr>
        <p:grpSpPr>
          <a:xfrm>
            <a:off x="2028878" y="5620087"/>
            <a:ext cx="927438" cy="837710"/>
            <a:chOff x="3799078" y="5005278"/>
            <a:chExt cx="927438" cy="837710"/>
          </a:xfrm>
        </p:grpSpPr>
        <p:sp>
          <p:nvSpPr>
            <p:cNvPr id="2154" name="Google Shape;2154;p115"/>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Source Sans Pro"/>
                  <a:ea typeface="Source Sans Pro"/>
                  <a:cs typeface="Source Sans Pro"/>
                  <a:sym typeface="Source Sans Pro"/>
                </a:rPr>
                <a:t>Define the goal</a:t>
              </a:r>
              <a:endParaRPr sz="1400">
                <a:solidFill>
                  <a:schemeClr val="dk1"/>
                </a:solidFill>
                <a:latin typeface="Source Sans Pro"/>
                <a:ea typeface="Source Sans Pro"/>
                <a:cs typeface="Source Sans Pro"/>
                <a:sym typeface="Source Sans Pro"/>
              </a:endParaRPr>
            </a:p>
          </p:txBody>
        </p:sp>
        <p:sp>
          <p:nvSpPr>
            <p:cNvPr id="2155" name="Google Shape;2155;p11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Source Sans Pro SemiBold"/>
                  <a:ea typeface="Source Sans Pro SemiBold"/>
                  <a:cs typeface="Source Sans Pro SemiBold"/>
                  <a:sym typeface="Source Sans Pro SemiBold"/>
                </a:rPr>
                <a:t>#1</a:t>
              </a:r>
              <a:endParaRPr sz="1800" b="1">
                <a:solidFill>
                  <a:schemeClr val="dk1"/>
                </a:solidFill>
                <a:latin typeface="Source Sans Pro SemiBold"/>
                <a:ea typeface="Source Sans Pro SemiBold"/>
                <a:cs typeface="Source Sans Pro SemiBold"/>
                <a:sym typeface="Source Sans Pro SemiBold"/>
              </a:endParaRPr>
            </a:p>
          </p:txBody>
        </p:sp>
        <p:cxnSp>
          <p:nvCxnSpPr>
            <p:cNvPr id="2156" name="Google Shape;2156;p115"/>
            <p:cNvCxnSpPr/>
            <p:nvPr/>
          </p:nvCxnSpPr>
          <p:spPr>
            <a:xfrm>
              <a:off x="3969649" y="5340712"/>
              <a:ext cx="599119" cy="0"/>
            </a:xfrm>
            <a:prstGeom prst="straightConnector1">
              <a:avLst/>
            </a:prstGeom>
            <a:noFill/>
            <a:ln w="12700" cap="flat" cmpd="sng">
              <a:solidFill>
                <a:schemeClr val="lt1"/>
              </a:solidFill>
              <a:prstDash val="solid"/>
              <a:miter lim="800000"/>
              <a:headEnd type="none" w="sm" len="sm"/>
              <a:tailEnd type="none" w="sm" len="sm"/>
            </a:ln>
          </p:spPr>
        </p:cxnSp>
      </p:grpSp>
      <p:grpSp>
        <p:nvGrpSpPr>
          <p:cNvPr id="2157" name="Google Shape;2157;p115"/>
          <p:cNvGrpSpPr/>
          <p:nvPr/>
        </p:nvGrpSpPr>
        <p:grpSpPr>
          <a:xfrm>
            <a:off x="639600" y="4541544"/>
            <a:ext cx="1242520" cy="837710"/>
            <a:chOff x="3641537" y="5005278"/>
            <a:chExt cx="1242520" cy="837710"/>
          </a:xfrm>
        </p:grpSpPr>
        <p:sp>
          <p:nvSpPr>
            <p:cNvPr id="2158" name="Google Shape;2158;p115"/>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Source Sans Pro"/>
                  <a:ea typeface="Source Sans Pro"/>
                  <a:cs typeface="Source Sans Pro"/>
                  <a:sym typeface="Source Sans Pro"/>
                </a:rPr>
                <a:t>Collect and Manage Data</a:t>
              </a:r>
              <a:endParaRPr sz="1400">
                <a:solidFill>
                  <a:schemeClr val="dk1"/>
                </a:solidFill>
                <a:latin typeface="Source Sans Pro"/>
                <a:ea typeface="Source Sans Pro"/>
                <a:cs typeface="Source Sans Pro"/>
                <a:sym typeface="Source Sans Pro"/>
              </a:endParaRPr>
            </a:p>
          </p:txBody>
        </p:sp>
        <p:sp>
          <p:nvSpPr>
            <p:cNvPr id="2159" name="Google Shape;2159;p115"/>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Source Sans Pro SemiBold"/>
                  <a:ea typeface="Source Sans Pro SemiBold"/>
                  <a:cs typeface="Source Sans Pro SemiBold"/>
                  <a:sym typeface="Source Sans Pro SemiBold"/>
                </a:rPr>
                <a:t>#2</a:t>
              </a:r>
              <a:endParaRPr sz="1800" b="1">
                <a:solidFill>
                  <a:schemeClr val="dk1"/>
                </a:solidFill>
                <a:latin typeface="Source Sans Pro SemiBold"/>
                <a:ea typeface="Source Sans Pro SemiBold"/>
                <a:cs typeface="Source Sans Pro SemiBold"/>
                <a:sym typeface="Source Sans Pro SemiBold"/>
              </a:endParaRPr>
            </a:p>
          </p:txBody>
        </p:sp>
        <p:cxnSp>
          <p:nvCxnSpPr>
            <p:cNvPr id="2160" name="Google Shape;2160;p115"/>
            <p:cNvCxnSpPr/>
            <p:nvPr/>
          </p:nvCxnSpPr>
          <p:spPr>
            <a:xfrm>
              <a:off x="3969649" y="5340712"/>
              <a:ext cx="599119" cy="0"/>
            </a:xfrm>
            <a:prstGeom prst="straightConnector1">
              <a:avLst/>
            </a:prstGeom>
            <a:noFill/>
            <a:ln w="12700" cap="flat" cmpd="sng">
              <a:solidFill>
                <a:schemeClr val="lt1"/>
              </a:solidFill>
              <a:prstDash val="solid"/>
              <a:miter lim="800000"/>
              <a:headEnd type="none" w="sm" len="sm"/>
              <a:tailEnd type="none" w="sm" len="sm"/>
            </a:ln>
          </p:spPr>
        </p:cxnSp>
      </p:grpSp>
      <p:grpSp>
        <p:nvGrpSpPr>
          <p:cNvPr id="2161" name="Google Shape;2161;p115"/>
          <p:cNvGrpSpPr/>
          <p:nvPr/>
        </p:nvGrpSpPr>
        <p:grpSpPr>
          <a:xfrm>
            <a:off x="527569" y="2749727"/>
            <a:ext cx="1242520" cy="837710"/>
            <a:chOff x="3641537" y="5005278"/>
            <a:chExt cx="1242520" cy="837710"/>
          </a:xfrm>
        </p:grpSpPr>
        <p:sp>
          <p:nvSpPr>
            <p:cNvPr id="2162" name="Google Shape;2162;p115"/>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Source Sans Pro"/>
                  <a:ea typeface="Source Sans Pro"/>
                  <a:cs typeface="Source Sans Pro"/>
                  <a:sym typeface="Source Sans Pro"/>
                </a:rPr>
                <a:t>Build the model</a:t>
              </a:r>
              <a:endParaRPr sz="1400">
                <a:solidFill>
                  <a:schemeClr val="dk1"/>
                </a:solidFill>
                <a:latin typeface="Source Sans Pro"/>
                <a:ea typeface="Source Sans Pro"/>
                <a:cs typeface="Source Sans Pro"/>
                <a:sym typeface="Source Sans Pro"/>
              </a:endParaRPr>
            </a:p>
          </p:txBody>
        </p:sp>
        <p:sp>
          <p:nvSpPr>
            <p:cNvPr id="2163" name="Google Shape;2163;p11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Source Sans Pro SemiBold"/>
                  <a:ea typeface="Source Sans Pro SemiBold"/>
                  <a:cs typeface="Source Sans Pro SemiBold"/>
                  <a:sym typeface="Source Sans Pro SemiBold"/>
                </a:rPr>
                <a:t>#3</a:t>
              </a:r>
              <a:endParaRPr sz="1800" b="1">
                <a:solidFill>
                  <a:schemeClr val="dk1"/>
                </a:solidFill>
                <a:latin typeface="Source Sans Pro SemiBold"/>
                <a:ea typeface="Source Sans Pro SemiBold"/>
                <a:cs typeface="Source Sans Pro SemiBold"/>
                <a:sym typeface="Source Sans Pro SemiBold"/>
              </a:endParaRPr>
            </a:p>
          </p:txBody>
        </p:sp>
        <p:cxnSp>
          <p:nvCxnSpPr>
            <p:cNvPr id="2164" name="Google Shape;2164;p115"/>
            <p:cNvCxnSpPr/>
            <p:nvPr/>
          </p:nvCxnSpPr>
          <p:spPr>
            <a:xfrm>
              <a:off x="3969649" y="5340712"/>
              <a:ext cx="599119" cy="0"/>
            </a:xfrm>
            <a:prstGeom prst="straightConnector1">
              <a:avLst/>
            </a:prstGeom>
            <a:noFill/>
            <a:ln w="12700" cap="flat" cmpd="sng">
              <a:solidFill>
                <a:schemeClr val="lt1"/>
              </a:solidFill>
              <a:prstDash val="solid"/>
              <a:miter lim="800000"/>
              <a:headEnd type="none" w="sm" len="sm"/>
              <a:tailEnd type="none" w="sm" len="sm"/>
            </a:ln>
          </p:spPr>
        </p:cxnSp>
      </p:grpSp>
      <p:grpSp>
        <p:nvGrpSpPr>
          <p:cNvPr id="2165" name="Google Shape;2165;p115"/>
          <p:cNvGrpSpPr/>
          <p:nvPr/>
        </p:nvGrpSpPr>
        <p:grpSpPr>
          <a:xfrm>
            <a:off x="1770089" y="1558278"/>
            <a:ext cx="1242520" cy="1053154"/>
            <a:chOff x="3641537" y="5005278"/>
            <a:chExt cx="1242520" cy="1053154"/>
          </a:xfrm>
        </p:grpSpPr>
        <p:sp>
          <p:nvSpPr>
            <p:cNvPr id="2166" name="Google Shape;2166;p115"/>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Source Sans Pro"/>
                  <a:ea typeface="Source Sans Pro"/>
                  <a:cs typeface="Source Sans Pro"/>
                  <a:sym typeface="Source Sans Pro"/>
                </a:rPr>
                <a:t>Evaluate &amp; critique model</a:t>
              </a:r>
              <a:endParaRPr sz="1400">
                <a:solidFill>
                  <a:schemeClr val="dk1"/>
                </a:solidFill>
                <a:latin typeface="Source Sans Pro"/>
                <a:ea typeface="Source Sans Pro"/>
                <a:cs typeface="Source Sans Pro"/>
                <a:sym typeface="Source Sans Pro"/>
              </a:endParaRPr>
            </a:p>
          </p:txBody>
        </p:sp>
        <p:sp>
          <p:nvSpPr>
            <p:cNvPr id="2167" name="Google Shape;2167;p11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Source Sans Pro SemiBold"/>
                  <a:ea typeface="Source Sans Pro SemiBold"/>
                  <a:cs typeface="Source Sans Pro SemiBold"/>
                  <a:sym typeface="Source Sans Pro SemiBold"/>
                </a:rPr>
                <a:t>#4</a:t>
              </a:r>
              <a:endParaRPr sz="1800" b="1">
                <a:solidFill>
                  <a:schemeClr val="dk1"/>
                </a:solidFill>
                <a:latin typeface="Source Sans Pro SemiBold"/>
                <a:ea typeface="Source Sans Pro SemiBold"/>
                <a:cs typeface="Source Sans Pro SemiBold"/>
                <a:sym typeface="Source Sans Pro SemiBold"/>
              </a:endParaRPr>
            </a:p>
          </p:txBody>
        </p:sp>
        <p:cxnSp>
          <p:nvCxnSpPr>
            <p:cNvPr id="2168" name="Google Shape;2168;p115"/>
            <p:cNvCxnSpPr/>
            <p:nvPr/>
          </p:nvCxnSpPr>
          <p:spPr>
            <a:xfrm>
              <a:off x="3969649" y="5340712"/>
              <a:ext cx="599119" cy="0"/>
            </a:xfrm>
            <a:prstGeom prst="straightConnector1">
              <a:avLst/>
            </a:prstGeom>
            <a:noFill/>
            <a:ln w="12700" cap="flat" cmpd="sng">
              <a:solidFill>
                <a:schemeClr val="lt1"/>
              </a:solidFill>
              <a:prstDash val="solid"/>
              <a:miter lim="800000"/>
              <a:headEnd type="none" w="sm" len="sm"/>
              <a:tailEnd type="none" w="sm" len="sm"/>
            </a:ln>
          </p:spPr>
        </p:cxnSp>
      </p:grpSp>
      <p:sp>
        <p:nvSpPr>
          <p:cNvPr id="2169" name="Google Shape;2169;p115"/>
          <p:cNvSpPr/>
          <p:nvPr/>
        </p:nvSpPr>
        <p:spPr>
          <a:xfrm>
            <a:off x="673846" y="1498568"/>
            <a:ext cx="9716025"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Once Data is cleaned, it needs to be processed to make it ready for use.</a:t>
            </a:r>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This stage includes</a:t>
            </a:r>
            <a:endParaRPr/>
          </a:p>
        </p:txBody>
      </p:sp>
      <p:sp>
        <p:nvSpPr>
          <p:cNvPr id="2170" name="Google Shape;2170;p115"/>
          <p:cNvSpPr/>
          <p:nvPr/>
        </p:nvSpPr>
        <p:spPr>
          <a:xfrm>
            <a:off x="796115" y="6272124"/>
            <a:ext cx="10012909" cy="369332"/>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FF0000"/>
              </a:buClr>
              <a:buSzPts val="1800"/>
              <a:buFont typeface="Arial"/>
              <a:buChar char="•"/>
            </a:pPr>
            <a:r>
              <a:rPr lang="en-US" sz="1800" b="1">
                <a:solidFill>
                  <a:srgbClr val="FF0000"/>
                </a:solidFill>
                <a:latin typeface="Calibri"/>
                <a:ea typeface="Calibri"/>
                <a:cs typeface="Calibri"/>
                <a:sym typeface="Calibri"/>
              </a:rPr>
              <a:t>Data Pre-processing(Data cleaning) is at times considered to be part of Data Processing</a:t>
            </a:r>
            <a:endParaRPr/>
          </a:p>
        </p:txBody>
      </p:sp>
      <p:grpSp>
        <p:nvGrpSpPr>
          <p:cNvPr id="2171" name="Google Shape;2171;p115"/>
          <p:cNvGrpSpPr/>
          <p:nvPr/>
        </p:nvGrpSpPr>
        <p:grpSpPr>
          <a:xfrm>
            <a:off x="2631921" y="1637532"/>
            <a:ext cx="6527824" cy="4662730"/>
            <a:chOff x="2604625" y="0"/>
            <a:chExt cx="6527824" cy="4662730"/>
          </a:xfrm>
        </p:grpSpPr>
        <p:sp>
          <p:nvSpPr>
            <p:cNvPr id="2172" name="Google Shape;2172;p115"/>
            <p:cNvSpPr/>
            <p:nvPr/>
          </p:nvSpPr>
          <p:spPr>
            <a:xfrm>
              <a:off x="5052559" y="1328878"/>
              <a:ext cx="1631955" cy="1631955"/>
            </a:xfrm>
            <a:prstGeom prst="ellipse">
              <a:avLst/>
            </a:prstGeom>
            <a:gradFill>
              <a:gsLst>
                <a:gs pos="0">
                  <a:srgbClr val="6EA5DA">
                    <a:alpha val="49803"/>
                  </a:srgbClr>
                </a:gs>
                <a:gs pos="50000">
                  <a:srgbClr val="529BDA">
                    <a:alpha val="49803"/>
                  </a:srgbClr>
                </a:gs>
                <a:gs pos="100000">
                  <a:srgbClr val="4188C8">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15"/>
            <p:cNvSpPr/>
            <p:nvPr/>
          </p:nvSpPr>
          <p:spPr>
            <a:xfrm>
              <a:off x="4922003" y="0"/>
              <a:ext cx="1893068" cy="10957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15"/>
            <p:cNvSpPr txBox="1"/>
            <p:nvPr/>
          </p:nvSpPr>
          <p:spPr>
            <a:xfrm>
              <a:off x="4922003" y="0"/>
              <a:ext cx="1893068" cy="109574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100" b="1">
                  <a:solidFill>
                    <a:schemeClr val="dk1"/>
                  </a:solidFill>
                  <a:latin typeface="Calibri"/>
                  <a:ea typeface="Calibri"/>
                  <a:cs typeface="Calibri"/>
                  <a:sym typeface="Calibri"/>
                </a:rPr>
                <a:t>Sorting</a:t>
              </a:r>
              <a:endParaRPr sz="2100" b="1">
                <a:solidFill>
                  <a:schemeClr val="dk1"/>
                </a:solidFill>
                <a:latin typeface="Calibri"/>
                <a:ea typeface="Calibri"/>
                <a:cs typeface="Calibri"/>
                <a:sym typeface="Calibri"/>
              </a:endParaRPr>
            </a:p>
          </p:txBody>
        </p:sp>
        <p:sp>
          <p:nvSpPr>
            <p:cNvPr id="2175" name="Google Shape;2175;p115"/>
            <p:cNvSpPr/>
            <p:nvPr/>
          </p:nvSpPr>
          <p:spPr>
            <a:xfrm>
              <a:off x="5673355" y="1779764"/>
              <a:ext cx="1631955" cy="1631955"/>
            </a:xfrm>
            <a:prstGeom prst="ellipse">
              <a:avLst/>
            </a:prstGeom>
            <a:gradFill>
              <a:gsLst>
                <a:gs pos="0">
                  <a:srgbClr val="6EA5DA">
                    <a:alpha val="49803"/>
                  </a:srgbClr>
                </a:gs>
                <a:gs pos="50000">
                  <a:srgbClr val="529BDA">
                    <a:alpha val="49803"/>
                  </a:srgbClr>
                </a:gs>
                <a:gs pos="100000">
                  <a:srgbClr val="4188C8">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15"/>
            <p:cNvSpPr/>
            <p:nvPr/>
          </p:nvSpPr>
          <p:spPr>
            <a:xfrm>
              <a:off x="7435215" y="1445446"/>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5"/>
            <p:cNvSpPr txBox="1"/>
            <p:nvPr/>
          </p:nvSpPr>
          <p:spPr>
            <a:xfrm>
              <a:off x="7435215" y="1445446"/>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100" b="1">
                  <a:solidFill>
                    <a:schemeClr val="dk1"/>
                  </a:solidFill>
                  <a:latin typeface="Calibri"/>
                  <a:ea typeface="Calibri"/>
                  <a:cs typeface="Calibri"/>
                  <a:sym typeface="Calibri"/>
                </a:rPr>
                <a:t>Summarization</a:t>
              </a:r>
              <a:endParaRPr sz="2100" b="1">
                <a:solidFill>
                  <a:schemeClr val="dk1"/>
                </a:solidFill>
                <a:latin typeface="Calibri"/>
                <a:ea typeface="Calibri"/>
                <a:cs typeface="Calibri"/>
                <a:sym typeface="Calibri"/>
              </a:endParaRPr>
            </a:p>
          </p:txBody>
        </p:sp>
        <p:sp>
          <p:nvSpPr>
            <p:cNvPr id="2178" name="Google Shape;2178;p115"/>
            <p:cNvSpPr/>
            <p:nvPr/>
          </p:nvSpPr>
          <p:spPr>
            <a:xfrm>
              <a:off x="5436395" y="2509948"/>
              <a:ext cx="1631955" cy="1631955"/>
            </a:xfrm>
            <a:prstGeom prst="ellipse">
              <a:avLst/>
            </a:prstGeom>
            <a:gradFill>
              <a:gsLst>
                <a:gs pos="0">
                  <a:srgbClr val="6EA5DA">
                    <a:alpha val="49803"/>
                  </a:srgbClr>
                </a:gs>
                <a:gs pos="50000">
                  <a:srgbClr val="529BDA">
                    <a:alpha val="49803"/>
                  </a:srgbClr>
                </a:gs>
                <a:gs pos="100000">
                  <a:srgbClr val="4188C8">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15"/>
            <p:cNvSpPr/>
            <p:nvPr/>
          </p:nvSpPr>
          <p:spPr>
            <a:xfrm>
              <a:off x="7174102" y="3473734"/>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15"/>
            <p:cNvSpPr txBox="1"/>
            <p:nvPr/>
          </p:nvSpPr>
          <p:spPr>
            <a:xfrm>
              <a:off x="7174102" y="3473734"/>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100" b="1">
                  <a:solidFill>
                    <a:schemeClr val="dk1"/>
                  </a:solidFill>
                  <a:latin typeface="Calibri"/>
                  <a:ea typeface="Calibri"/>
                  <a:cs typeface="Calibri"/>
                  <a:sym typeface="Calibri"/>
                </a:rPr>
                <a:t>Aggregation</a:t>
              </a:r>
              <a:endParaRPr sz="2100" b="1">
                <a:solidFill>
                  <a:schemeClr val="dk1"/>
                </a:solidFill>
                <a:latin typeface="Calibri"/>
                <a:ea typeface="Calibri"/>
                <a:cs typeface="Calibri"/>
                <a:sym typeface="Calibri"/>
              </a:endParaRPr>
            </a:p>
          </p:txBody>
        </p:sp>
        <p:sp>
          <p:nvSpPr>
            <p:cNvPr id="2181" name="Google Shape;2181;p115"/>
            <p:cNvSpPr/>
            <p:nvPr/>
          </p:nvSpPr>
          <p:spPr>
            <a:xfrm>
              <a:off x="4668723" y="2509948"/>
              <a:ext cx="1631955" cy="1631955"/>
            </a:xfrm>
            <a:prstGeom prst="ellipse">
              <a:avLst/>
            </a:prstGeom>
            <a:gradFill>
              <a:gsLst>
                <a:gs pos="0">
                  <a:srgbClr val="6EA5DA">
                    <a:alpha val="49803"/>
                  </a:srgbClr>
                </a:gs>
                <a:gs pos="50000">
                  <a:srgbClr val="529BDA">
                    <a:alpha val="49803"/>
                  </a:srgbClr>
                </a:gs>
                <a:gs pos="100000">
                  <a:srgbClr val="4188C8">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15"/>
            <p:cNvSpPr/>
            <p:nvPr/>
          </p:nvSpPr>
          <p:spPr>
            <a:xfrm>
              <a:off x="2865738" y="3473734"/>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15"/>
            <p:cNvSpPr txBox="1"/>
            <p:nvPr/>
          </p:nvSpPr>
          <p:spPr>
            <a:xfrm>
              <a:off x="2865738" y="3473734"/>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100" b="1">
                  <a:solidFill>
                    <a:schemeClr val="dk1"/>
                  </a:solidFill>
                  <a:latin typeface="Calibri"/>
                  <a:ea typeface="Calibri"/>
                  <a:cs typeface="Calibri"/>
                  <a:sym typeface="Calibri"/>
                </a:rPr>
                <a:t>Validation</a:t>
              </a:r>
              <a:endParaRPr sz="2100" b="1">
                <a:solidFill>
                  <a:schemeClr val="dk1"/>
                </a:solidFill>
                <a:latin typeface="Calibri"/>
                <a:ea typeface="Calibri"/>
                <a:cs typeface="Calibri"/>
                <a:sym typeface="Calibri"/>
              </a:endParaRPr>
            </a:p>
          </p:txBody>
        </p:sp>
        <p:sp>
          <p:nvSpPr>
            <p:cNvPr id="2184" name="Google Shape;2184;p115"/>
            <p:cNvSpPr/>
            <p:nvPr/>
          </p:nvSpPr>
          <p:spPr>
            <a:xfrm>
              <a:off x="4431763" y="1779764"/>
              <a:ext cx="1631955" cy="1631955"/>
            </a:xfrm>
            <a:prstGeom prst="ellipse">
              <a:avLst/>
            </a:prstGeom>
            <a:gradFill>
              <a:gsLst>
                <a:gs pos="0">
                  <a:srgbClr val="6EA5DA">
                    <a:alpha val="49803"/>
                  </a:srgbClr>
                </a:gs>
                <a:gs pos="50000">
                  <a:srgbClr val="529BDA">
                    <a:alpha val="49803"/>
                  </a:srgbClr>
                </a:gs>
                <a:gs pos="100000">
                  <a:srgbClr val="4188C8">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15"/>
            <p:cNvSpPr/>
            <p:nvPr/>
          </p:nvSpPr>
          <p:spPr>
            <a:xfrm>
              <a:off x="2604625" y="1445446"/>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15"/>
            <p:cNvSpPr txBox="1"/>
            <p:nvPr/>
          </p:nvSpPr>
          <p:spPr>
            <a:xfrm>
              <a:off x="2604625" y="1445446"/>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100" b="1">
                  <a:solidFill>
                    <a:schemeClr val="dk1"/>
                  </a:solidFill>
                  <a:latin typeface="Calibri"/>
                  <a:ea typeface="Calibri"/>
                  <a:cs typeface="Calibri"/>
                  <a:sym typeface="Calibri"/>
                </a:rPr>
                <a:t>Classification</a:t>
              </a:r>
              <a:endParaRPr sz="2100" b="1">
                <a:solidFill>
                  <a:schemeClr val="dk1"/>
                </a:solidFill>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2190"/>
        <p:cNvGrpSpPr/>
        <p:nvPr/>
      </p:nvGrpSpPr>
      <p:grpSpPr>
        <a:xfrm>
          <a:off x="0" y="0"/>
          <a:ext cx="0" cy="0"/>
          <a:chOff x="0" y="0"/>
          <a:chExt cx="0" cy="0"/>
        </a:xfrm>
      </p:grpSpPr>
      <p:sp>
        <p:nvSpPr>
          <p:cNvPr id="2192" name="Google Shape;2192;p116"/>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2193" name="Google Shape;2193;p116"/>
          <p:cNvSpPr txBox="1"/>
          <p:nvPr/>
        </p:nvSpPr>
        <p:spPr>
          <a:xfrm>
            <a:off x="470691" y="511628"/>
            <a:ext cx="8094460"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Step 3: Data Pre-Processing -   contd..</a:t>
            </a:r>
            <a:endParaRPr/>
          </a:p>
        </p:txBody>
      </p:sp>
      <p:sp>
        <p:nvSpPr>
          <p:cNvPr id="2194" name="Google Shape;2194;p116"/>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pic>
        <p:nvPicPr>
          <p:cNvPr id="2195" name="Google Shape;2195;p116" descr="C:\Users\MS00420757\Downloads\Next\data processing.jpg"/>
          <p:cNvPicPr preferRelativeResize="0"/>
          <p:nvPr/>
        </p:nvPicPr>
        <p:blipFill rotWithShape="1">
          <a:blip r:embed="rId3">
            <a:alphaModFix/>
          </a:blip>
          <a:srcRect/>
          <a:stretch/>
        </p:blipFill>
        <p:spPr>
          <a:xfrm>
            <a:off x="2093645" y="1292084"/>
            <a:ext cx="7368786" cy="5532364"/>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2199"/>
        <p:cNvGrpSpPr/>
        <p:nvPr/>
      </p:nvGrpSpPr>
      <p:grpSpPr>
        <a:xfrm>
          <a:off x="0" y="0"/>
          <a:ext cx="0" cy="0"/>
          <a:chOff x="0" y="0"/>
          <a:chExt cx="0" cy="0"/>
        </a:xfrm>
      </p:grpSpPr>
      <p:sp>
        <p:nvSpPr>
          <p:cNvPr id="2201" name="Google Shape;2201;p117"/>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2202" name="Google Shape;2202;p117"/>
          <p:cNvSpPr txBox="1"/>
          <p:nvPr/>
        </p:nvSpPr>
        <p:spPr>
          <a:xfrm>
            <a:off x="470691" y="497114"/>
            <a:ext cx="7198189"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Step 4: Exploratory Data Analysis</a:t>
            </a:r>
            <a:endParaRPr sz="4000" b="1">
              <a:solidFill>
                <a:schemeClr val="dk1"/>
              </a:solidFill>
              <a:latin typeface="Calibri"/>
              <a:ea typeface="Calibri"/>
              <a:cs typeface="Calibri"/>
              <a:sym typeface="Calibri"/>
            </a:endParaRPr>
          </a:p>
        </p:txBody>
      </p:sp>
      <p:sp>
        <p:nvSpPr>
          <p:cNvPr id="2203" name="Google Shape;2203;p117"/>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pic>
        <p:nvPicPr>
          <p:cNvPr id="2204" name="Google Shape;2204;p117" descr="C:\Users\MS00420757\Downloads\v1.PNG"/>
          <p:cNvPicPr preferRelativeResize="0"/>
          <p:nvPr/>
        </p:nvPicPr>
        <p:blipFill rotWithShape="1">
          <a:blip r:embed="rId3">
            <a:alphaModFix/>
          </a:blip>
          <a:srcRect/>
          <a:stretch/>
        </p:blipFill>
        <p:spPr>
          <a:xfrm>
            <a:off x="3735557" y="1442166"/>
            <a:ext cx="5111683" cy="5184246"/>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2208"/>
        <p:cNvGrpSpPr/>
        <p:nvPr/>
      </p:nvGrpSpPr>
      <p:grpSpPr>
        <a:xfrm>
          <a:off x="0" y="0"/>
          <a:ext cx="0" cy="0"/>
          <a:chOff x="0" y="0"/>
          <a:chExt cx="0" cy="0"/>
        </a:xfrm>
      </p:grpSpPr>
      <p:sp>
        <p:nvSpPr>
          <p:cNvPr id="2210" name="Google Shape;2210;p118"/>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2211" name="Google Shape;2211;p118"/>
          <p:cNvSpPr txBox="1"/>
          <p:nvPr/>
        </p:nvSpPr>
        <p:spPr>
          <a:xfrm>
            <a:off x="470691" y="497118"/>
            <a:ext cx="9163278"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Step 4: Exploratory Data Analysis – contd..</a:t>
            </a:r>
            <a:endParaRPr sz="4000" b="1">
              <a:solidFill>
                <a:schemeClr val="dk1"/>
              </a:solidFill>
              <a:latin typeface="Calibri"/>
              <a:ea typeface="Calibri"/>
              <a:cs typeface="Calibri"/>
              <a:sym typeface="Calibri"/>
            </a:endParaRPr>
          </a:p>
        </p:txBody>
      </p:sp>
      <p:sp>
        <p:nvSpPr>
          <p:cNvPr id="2212" name="Google Shape;2212;p118"/>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pic>
        <p:nvPicPr>
          <p:cNvPr id="2213" name="Google Shape;2213;p118" descr="C:\Users\MS00420757\Downloads\v3.jpg"/>
          <p:cNvPicPr preferRelativeResize="0"/>
          <p:nvPr/>
        </p:nvPicPr>
        <p:blipFill rotWithShape="1">
          <a:blip r:embed="rId3">
            <a:alphaModFix/>
          </a:blip>
          <a:srcRect/>
          <a:stretch/>
        </p:blipFill>
        <p:spPr>
          <a:xfrm>
            <a:off x="1691101" y="1715647"/>
            <a:ext cx="8626605" cy="4852465"/>
          </a:xfrm>
          <a:prstGeom prst="rect">
            <a:avLst/>
          </a:prstGeom>
          <a:noFill/>
          <a:ln>
            <a:noFill/>
          </a:ln>
        </p:spPr>
      </p:pic>
      <p:sp>
        <p:nvSpPr>
          <p:cNvPr id="2214" name="Google Shape;2214;p118"/>
          <p:cNvSpPr/>
          <p:nvPr/>
        </p:nvSpPr>
        <p:spPr>
          <a:xfrm>
            <a:off x="9048467" y="1558278"/>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2218"/>
        <p:cNvGrpSpPr/>
        <p:nvPr/>
      </p:nvGrpSpPr>
      <p:grpSpPr>
        <a:xfrm>
          <a:off x="0" y="0"/>
          <a:ext cx="0" cy="0"/>
          <a:chOff x="0" y="0"/>
          <a:chExt cx="0" cy="0"/>
        </a:xfrm>
      </p:grpSpPr>
      <p:sp>
        <p:nvSpPr>
          <p:cNvPr id="2220" name="Google Shape;2220;p119"/>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2221" name="Google Shape;2221;p119"/>
          <p:cNvSpPr txBox="1"/>
          <p:nvPr/>
        </p:nvSpPr>
        <p:spPr>
          <a:xfrm>
            <a:off x="470691" y="497118"/>
            <a:ext cx="9163278"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Step 4: Exploratory Data Analysis – contd..</a:t>
            </a:r>
            <a:endParaRPr sz="4000" b="1">
              <a:solidFill>
                <a:schemeClr val="dk1"/>
              </a:solidFill>
              <a:latin typeface="Calibri"/>
              <a:ea typeface="Calibri"/>
              <a:cs typeface="Calibri"/>
              <a:sym typeface="Calibri"/>
            </a:endParaRPr>
          </a:p>
        </p:txBody>
      </p:sp>
      <p:sp>
        <p:nvSpPr>
          <p:cNvPr id="2222" name="Google Shape;2222;p119"/>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pic>
        <p:nvPicPr>
          <p:cNvPr id="2223" name="Google Shape;2223;p119" descr="C:\Users\MS00420757\Downloads\v2.jpg"/>
          <p:cNvPicPr preferRelativeResize="0"/>
          <p:nvPr/>
        </p:nvPicPr>
        <p:blipFill rotWithShape="1">
          <a:blip r:embed="rId3">
            <a:alphaModFix/>
          </a:blip>
          <a:srcRect/>
          <a:stretch/>
        </p:blipFill>
        <p:spPr>
          <a:xfrm>
            <a:off x="1855488" y="1843126"/>
            <a:ext cx="7620000" cy="4286250"/>
          </a:xfrm>
          <a:prstGeom prst="rect">
            <a:avLst/>
          </a:prstGeom>
          <a:noFill/>
          <a:ln>
            <a:noFill/>
          </a:ln>
        </p:spPr>
      </p:pic>
      <p:sp>
        <p:nvSpPr>
          <p:cNvPr id="2224" name="Google Shape;2224;p119"/>
          <p:cNvSpPr/>
          <p:nvPr/>
        </p:nvSpPr>
        <p:spPr>
          <a:xfrm>
            <a:off x="8536127" y="1573446"/>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2228"/>
        <p:cNvGrpSpPr/>
        <p:nvPr/>
      </p:nvGrpSpPr>
      <p:grpSpPr>
        <a:xfrm>
          <a:off x="0" y="0"/>
          <a:ext cx="0" cy="0"/>
          <a:chOff x="0" y="0"/>
          <a:chExt cx="0" cy="0"/>
        </a:xfrm>
      </p:grpSpPr>
      <p:sp>
        <p:nvSpPr>
          <p:cNvPr id="2230" name="Google Shape;2230;p120"/>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2231" name="Google Shape;2231;p120"/>
          <p:cNvSpPr txBox="1"/>
          <p:nvPr/>
        </p:nvSpPr>
        <p:spPr>
          <a:xfrm>
            <a:off x="470691" y="497118"/>
            <a:ext cx="628242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Step 5: Models &amp; Algorithms</a:t>
            </a:r>
            <a:endParaRPr sz="4000" b="1">
              <a:solidFill>
                <a:schemeClr val="dk1"/>
              </a:solidFill>
              <a:latin typeface="Calibri"/>
              <a:ea typeface="Calibri"/>
              <a:cs typeface="Calibri"/>
              <a:sym typeface="Calibri"/>
            </a:endParaRPr>
          </a:p>
        </p:txBody>
      </p:sp>
      <p:sp>
        <p:nvSpPr>
          <p:cNvPr id="2232" name="Google Shape;2232;p120"/>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pic>
        <p:nvPicPr>
          <p:cNvPr id="2233" name="Google Shape;2233;p120"/>
          <p:cNvPicPr preferRelativeResize="0"/>
          <p:nvPr/>
        </p:nvPicPr>
        <p:blipFill rotWithShape="1">
          <a:blip r:embed="rId3">
            <a:alphaModFix/>
          </a:blip>
          <a:srcRect/>
          <a:stretch/>
        </p:blipFill>
        <p:spPr>
          <a:xfrm>
            <a:off x="5843258" y="1861256"/>
            <a:ext cx="5645122" cy="4094265"/>
          </a:xfrm>
          <a:prstGeom prst="rect">
            <a:avLst/>
          </a:prstGeom>
          <a:noFill/>
          <a:ln>
            <a:noFill/>
          </a:ln>
        </p:spPr>
      </p:pic>
      <p:grpSp>
        <p:nvGrpSpPr>
          <p:cNvPr id="2234" name="Google Shape;2234;p120"/>
          <p:cNvGrpSpPr/>
          <p:nvPr/>
        </p:nvGrpSpPr>
        <p:grpSpPr>
          <a:xfrm>
            <a:off x="1800970" y="1558278"/>
            <a:ext cx="2844596" cy="5142772"/>
            <a:chOff x="1427686" y="0"/>
            <a:chExt cx="2844596" cy="5142772"/>
          </a:xfrm>
        </p:grpSpPr>
        <p:sp>
          <p:nvSpPr>
            <p:cNvPr id="2235" name="Google Shape;2235;p120"/>
            <p:cNvSpPr/>
            <p:nvPr/>
          </p:nvSpPr>
          <p:spPr>
            <a:xfrm>
              <a:off x="1427686" y="0"/>
              <a:ext cx="2844596" cy="1285693"/>
            </a:xfrm>
            <a:prstGeom prst="roundRect">
              <a:avLst>
                <a:gd name="adj" fmla="val 1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20"/>
            <p:cNvSpPr txBox="1"/>
            <p:nvPr/>
          </p:nvSpPr>
          <p:spPr>
            <a:xfrm>
              <a:off x="1465343" y="37657"/>
              <a:ext cx="2769282" cy="121037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Create multiple models to solve the business problem</a:t>
              </a:r>
              <a:endParaRPr sz="1800">
                <a:solidFill>
                  <a:schemeClr val="lt1"/>
                </a:solidFill>
                <a:latin typeface="Calibri"/>
                <a:ea typeface="Calibri"/>
                <a:cs typeface="Calibri"/>
                <a:sym typeface="Calibri"/>
              </a:endParaRPr>
            </a:p>
          </p:txBody>
        </p:sp>
        <p:sp>
          <p:nvSpPr>
            <p:cNvPr id="2237" name="Google Shape;2237;p120"/>
            <p:cNvSpPr/>
            <p:nvPr/>
          </p:nvSpPr>
          <p:spPr>
            <a:xfrm rot="5400000">
              <a:off x="2608917" y="1317835"/>
              <a:ext cx="482134" cy="578561"/>
            </a:xfrm>
            <a:prstGeom prst="rightArrow">
              <a:avLst>
                <a:gd name="adj1" fmla="val 60000"/>
                <a:gd name="adj2" fmla="val 50000"/>
              </a:avLst>
            </a:pr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0"/>
            <p:cNvSpPr txBox="1"/>
            <p:nvPr/>
          </p:nvSpPr>
          <p:spPr>
            <a:xfrm>
              <a:off x="2676416" y="1366048"/>
              <a:ext cx="347137" cy="33749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Calibri"/>
                <a:ea typeface="Calibri"/>
                <a:cs typeface="Calibri"/>
                <a:sym typeface="Calibri"/>
              </a:endParaRPr>
            </a:p>
          </p:txBody>
        </p:sp>
        <p:sp>
          <p:nvSpPr>
            <p:cNvPr id="2239" name="Google Shape;2239;p120"/>
            <p:cNvSpPr/>
            <p:nvPr/>
          </p:nvSpPr>
          <p:spPr>
            <a:xfrm>
              <a:off x="1427686" y="1928539"/>
              <a:ext cx="2844596" cy="1285693"/>
            </a:xfrm>
            <a:prstGeom prst="roundRect">
              <a:avLst>
                <a:gd name="adj" fmla="val 1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20"/>
            <p:cNvSpPr txBox="1"/>
            <p:nvPr/>
          </p:nvSpPr>
          <p:spPr>
            <a:xfrm>
              <a:off x="1465343" y="1966196"/>
              <a:ext cx="2769282" cy="121037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Compare to see which one comes closest to answering most accurately</a:t>
              </a:r>
              <a:endParaRPr sz="1800">
                <a:solidFill>
                  <a:schemeClr val="lt1"/>
                </a:solidFill>
                <a:latin typeface="Calibri"/>
                <a:ea typeface="Calibri"/>
                <a:cs typeface="Calibri"/>
                <a:sym typeface="Calibri"/>
              </a:endParaRPr>
            </a:p>
          </p:txBody>
        </p:sp>
        <p:sp>
          <p:nvSpPr>
            <p:cNvPr id="2241" name="Google Shape;2241;p120"/>
            <p:cNvSpPr/>
            <p:nvPr/>
          </p:nvSpPr>
          <p:spPr>
            <a:xfrm rot="5400000">
              <a:off x="2608917" y="3246375"/>
              <a:ext cx="482134" cy="578561"/>
            </a:xfrm>
            <a:prstGeom prst="rightArrow">
              <a:avLst>
                <a:gd name="adj1" fmla="val 60000"/>
                <a:gd name="adj2" fmla="val 50000"/>
              </a:avLst>
            </a:pr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20"/>
            <p:cNvSpPr txBox="1"/>
            <p:nvPr/>
          </p:nvSpPr>
          <p:spPr>
            <a:xfrm>
              <a:off x="2676416" y="3294588"/>
              <a:ext cx="347137" cy="33749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Calibri"/>
                <a:ea typeface="Calibri"/>
                <a:cs typeface="Calibri"/>
                <a:sym typeface="Calibri"/>
              </a:endParaRPr>
            </a:p>
          </p:txBody>
        </p:sp>
        <p:sp>
          <p:nvSpPr>
            <p:cNvPr id="2243" name="Google Shape;2243;p120"/>
            <p:cNvSpPr/>
            <p:nvPr/>
          </p:nvSpPr>
          <p:spPr>
            <a:xfrm>
              <a:off x="1427686" y="3857079"/>
              <a:ext cx="2844596" cy="1285693"/>
            </a:xfrm>
            <a:prstGeom prst="roundRect">
              <a:avLst>
                <a:gd name="adj" fmla="val 1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20"/>
            <p:cNvSpPr txBox="1"/>
            <p:nvPr/>
          </p:nvSpPr>
          <p:spPr>
            <a:xfrm>
              <a:off x="1465343" y="3894736"/>
              <a:ext cx="2769282" cy="121037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Speed vs Accuracy: Evaluate whether a small percentage fraction improvement in accuracy is worth it</a:t>
              </a:r>
              <a:endParaRPr sz="1800">
                <a:solidFill>
                  <a:schemeClr val="lt1"/>
                </a:solidFill>
                <a:latin typeface="Calibri"/>
                <a:ea typeface="Calibri"/>
                <a:cs typeface="Calibri"/>
                <a:sym typeface="Calibri"/>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2248"/>
        <p:cNvGrpSpPr/>
        <p:nvPr/>
      </p:nvGrpSpPr>
      <p:grpSpPr>
        <a:xfrm>
          <a:off x="0" y="0"/>
          <a:ext cx="0" cy="0"/>
          <a:chOff x="0" y="0"/>
          <a:chExt cx="0" cy="0"/>
        </a:xfrm>
      </p:grpSpPr>
      <p:sp>
        <p:nvSpPr>
          <p:cNvPr id="2250" name="Google Shape;2250;p121"/>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2251" name="Google Shape;2251;p121"/>
          <p:cNvSpPr txBox="1"/>
          <p:nvPr/>
        </p:nvSpPr>
        <p:spPr>
          <a:xfrm>
            <a:off x="470691" y="497118"/>
            <a:ext cx="857446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Step 6: Communicate visualize &amp; report</a:t>
            </a:r>
            <a:endParaRPr sz="4000" b="1">
              <a:solidFill>
                <a:schemeClr val="dk1"/>
              </a:solidFill>
              <a:latin typeface="Calibri"/>
              <a:ea typeface="Calibri"/>
              <a:cs typeface="Calibri"/>
              <a:sym typeface="Calibri"/>
            </a:endParaRPr>
          </a:p>
        </p:txBody>
      </p:sp>
      <p:sp>
        <p:nvSpPr>
          <p:cNvPr id="2252" name="Google Shape;2252;p121"/>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pic>
        <p:nvPicPr>
          <p:cNvPr id="2253" name="Google Shape;2253;p121" descr="C:\Users\MS00420757\Downloads\v1.jpg"/>
          <p:cNvPicPr preferRelativeResize="0"/>
          <p:nvPr/>
        </p:nvPicPr>
        <p:blipFill rotWithShape="1">
          <a:blip r:embed="rId3">
            <a:alphaModFix/>
          </a:blip>
          <a:srcRect/>
          <a:stretch/>
        </p:blipFill>
        <p:spPr>
          <a:xfrm>
            <a:off x="793650" y="3075382"/>
            <a:ext cx="10377023" cy="2976629"/>
          </a:xfrm>
          <a:prstGeom prst="rect">
            <a:avLst/>
          </a:prstGeom>
          <a:noFill/>
          <a:ln>
            <a:noFill/>
          </a:ln>
        </p:spPr>
      </p:pic>
      <p:sp>
        <p:nvSpPr>
          <p:cNvPr id="2254" name="Google Shape;2254;p121"/>
          <p:cNvSpPr txBox="1"/>
          <p:nvPr/>
        </p:nvSpPr>
        <p:spPr>
          <a:xfrm>
            <a:off x="842033" y="1473640"/>
            <a:ext cx="1033548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Brainstorm with management and showcase the benefit the analysis and models bring to the plate.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Seek management’s consideration for deploying the solution to real world to help make the business more optimized and beneficial.</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54"/>
          <p:cNvSpPr txBox="1"/>
          <p:nvPr/>
        </p:nvSpPr>
        <p:spPr>
          <a:xfrm>
            <a:off x="975799" y="2723521"/>
            <a:ext cx="10616931"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If Machine learning has been there for last few decades, why is it popular now?</a:t>
            </a:r>
            <a:endParaRPr/>
          </a:p>
        </p:txBody>
      </p:sp>
      <p:sp>
        <p:nvSpPr>
          <p:cNvPr id="752" name="Google Shape;752;p5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753;p5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2258"/>
        <p:cNvGrpSpPr/>
        <p:nvPr/>
      </p:nvGrpSpPr>
      <p:grpSpPr>
        <a:xfrm>
          <a:off x="0" y="0"/>
          <a:ext cx="0" cy="0"/>
          <a:chOff x="0" y="0"/>
          <a:chExt cx="0" cy="0"/>
        </a:xfrm>
      </p:grpSpPr>
      <p:sp>
        <p:nvSpPr>
          <p:cNvPr id="2260" name="Google Shape;2260;p122"/>
          <p:cNvSpPr/>
          <p:nvPr/>
        </p:nvSpPr>
        <p:spPr>
          <a:xfrm>
            <a:off x="557499" y="1135140"/>
            <a:ext cx="11354484"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09150" tIns="54575" rIns="109150" bIns="54575" anchor="ctr" anchorCtr="0">
            <a:noAutofit/>
          </a:bodyPr>
          <a:lstStyle/>
          <a:p>
            <a:pPr marL="0" marR="0" lvl="0" indent="0" algn="ctr" rtl="0">
              <a:spcBef>
                <a:spcPts val="0"/>
              </a:spcBef>
              <a:spcAft>
                <a:spcPts val="0"/>
              </a:spcAft>
              <a:buNone/>
            </a:pPr>
            <a:endParaRPr sz="1100">
              <a:solidFill>
                <a:srgbClr val="FFFFFF"/>
              </a:solidFill>
              <a:latin typeface="Calibri"/>
              <a:ea typeface="Calibri"/>
              <a:cs typeface="Calibri"/>
              <a:sym typeface="Calibri"/>
            </a:endParaRPr>
          </a:p>
        </p:txBody>
      </p:sp>
      <p:sp>
        <p:nvSpPr>
          <p:cNvPr id="2261" name="Google Shape;2261;p122"/>
          <p:cNvSpPr txBox="1"/>
          <p:nvPr/>
        </p:nvSpPr>
        <p:spPr>
          <a:xfrm>
            <a:off x="470691" y="685800"/>
            <a:ext cx="705193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Step 7: Take action &amp; deploy the findings in real world</a:t>
            </a:r>
            <a:endParaRPr sz="2400" b="1">
              <a:solidFill>
                <a:schemeClr val="dk1"/>
              </a:solidFill>
              <a:latin typeface="Calibri"/>
              <a:ea typeface="Calibri"/>
              <a:cs typeface="Calibri"/>
              <a:sym typeface="Calibri"/>
            </a:endParaRPr>
          </a:p>
        </p:txBody>
      </p:sp>
      <p:sp>
        <p:nvSpPr>
          <p:cNvPr id="2262" name="Google Shape;2262;p122"/>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grpSp>
        <p:nvGrpSpPr>
          <p:cNvPr id="2263" name="Google Shape;2263;p122"/>
          <p:cNvGrpSpPr/>
          <p:nvPr/>
        </p:nvGrpSpPr>
        <p:grpSpPr>
          <a:xfrm>
            <a:off x="1269605" y="1414753"/>
            <a:ext cx="3313495" cy="5236728"/>
            <a:chOff x="811546" y="2559"/>
            <a:chExt cx="3313495" cy="5236728"/>
          </a:xfrm>
        </p:grpSpPr>
        <p:sp>
          <p:nvSpPr>
            <p:cNvPr id="2264" name="Google Shape;2264;p122"/>
            <p:cNvSpPr/>
            <p:nvPr/>
          </p:nvSpPr>
          <p:spPr>
            <a:xfrm>
              <a:off x="811546" y="2559"/>
              <a:ext cx="3313495" cy="952132"/>
            </a:xfrm>
            <a:prstGeom prst="roundRect">
              <a:avLst>
                <a:gd name="adj" fmla="val 1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22"/>
            <p:cNvSpPr txBox="1"/>
            <p:nvPr/>
          </p:nvSpPr>
          <p:spPr>
            <a:xfrm>
              <a:off x="839433" y="30446"/>
              <a:ext cx="3257721" cy="896358"/>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Deploy the model in production</a:t>
              </a:r>
              <a:endParaRPr sz="1800">
                <a:solidFill>
                  <a:schemeClr val="lt1"/>
                </a:solidFill>
                <a:latin typeface="Calibri"/>
                <a:ea typeface="Calibri"/>
                <a:cs typeface="Calibri"/>
                <a:sym typeface="Calibri"/>
              </a:endParaRPr>
            </a:p>
          </p:txBody>
        </p:sp>
        <p:sp>
          <p:nvSpPr>
            <p:cNvPr id="2266" name="Google Shape;2266;p122"/>
            <p:cNvSpPr/>
            <p:nvPr/>
          </p:nvSpPr>
          <p:spPr>
            <a:xfrm rot="5400000">
              <a:off x="2289769" y="978495"/>
              <a:ext cx="357049" cy="428459"/>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22"/>
            <p:cNvSpPr txBox="1"/>
            <p:nvPr/>
          </p:nvSpPr>
          <p:spPr>
            <a:xfrm>
              <a:off x="2339757" y="1014200"/>
              <a:ext cx="257075" cy="249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Calibri"/>
                <a:ea typeface="Calibri"/>
                <a:cs typeface="Calibri"/>
                <a:sym typeface="Calibri"/>
              </a:endParaRPr>
            </a:p>
          </p:txBody>
        </p:sp>
        <p:sp>
          <p:nvSpPr>
            <p:cNvPr id="2268" name="Google Shape;2268;p122"/>
            <p:cNvSpPr/>
            <p:nvPr/>
          </p:nvSpPr>
          <p:spPr>
            <a:xfrm>
              <a:off x="811546" y="1430758"/>
              <a:ext cx="3313495" cy="952132"/>
            </a:xfrm>
            <a:prstGeom prst="roundRect">
              <a:avLst>
                <a:gd name="adj" fmla="val 1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22"/>
            <p:cNvSpPr txBox="1"/>
            <p:nvPr/>
          </p:nvSpPr>
          <p:spPr>
            <a:xfrm>
              <a:off x="839433" y="1458645"/>
              <a:ext cx="3257721" cy="896358"/>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Measure the metrics</a:t>
              </a:r>
              <a:endParaRPr sz="1800">
                <a:solidFill>
                  <a:schemeClr val="lt1"/>
                </a:solidFill>
                <a:latin typeface="Calibri"/>
                <a:ea typeface="Calibri"/>
                <a:cs typeface="Calibri"/>
                <a:sym typeface="Calibri"/>
              </a:endParaRPr>
            </a:p>
          </p:txBody>
        </p:sp>
        <p:sp>
          <p:nvSpPr>
            <p:cNvPr id="2270" name="Google Shape;2270;p122"/>
            <p:cNvSpPr/>
            <p:nvPr/>
          </p:nvSpPr>
          <p:spPr>
            <a:xfrm rot="5400000">
              <a:off x="2289769" y="2406694"/>
              <a:ext cx="357049" cy="428459"/>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22"/>
            <p:cNvSpPr txBox="1"/>
            <p:nvPr/>
          </p:nvSpPr>
          <p:spPr>
            <a:xfrm>
              <a:off x="2339757" y="2442399"/>
              <a:ext cx="257075" cy="249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Calibri"/>
                <a:ea typeface="Calibri"/>
                <a:cs typeface="Calibri"/>
                <a:sym typeface="Calibri"/>
              </a:endParaRPr>
            </a:p>
          </p:txBody>
        </p:sp>
        <p:sp>
          <p:nvSpPr>
            <p:cNvPr id="2272" name="Google Shape;2272;p122"/>
            <p:cNvSpPr/>
            <p:nvPr/>
          </p:nvSpPr>
          <p:spPr>
            <a:xfrm>
              <a:off x="811546" y="2858957"/>
              <a:ext cx="3313495" cy="952132"/>
            </a:xfrm>
            <a:prstGeom prst="roundRect">
              <a:avLst>
                <a:gd name="adj" fmla="val 1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2"/>
            <p:cNvSpPr txBox="1"/>
            <p:nvPr/>
          </p:nvSpPr>
          <p:spPr>
            <a:xfrm>
              <a:off x="839433" y="2886844"/>
              <a:ext cx="3257721" cy="896358"/>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Continue improvement till business goal is achieved</a:t>
              </a:r>
              <a:endParaRPr sz="1800">
                <a:solidFill>
                  <a:schemeClr val="lt1"/>
                </a:solidFill>
                <a:latin typeface="Calibri"/>
                <a:ea typeface="Calibri"/>
                <a:cs typeface="Calibri"/>
                <a:sym typeface="Calibri"/>
              </a:endParaRPr>
            </a:p>
          </p:txBody>
        </p:sp>
        <p:sp>
          <p:nvSpPr>
            <p:cNvPr id="2274" name="Google Shape;2274;p122"/>
            <p:cNvSpPr/>
            <p:nvPr/>
          </p:nvSpPr>
          <p:spPr>
            <a:xfrm rot="5400000">
              <a:off x="2289769" y="3834892"/>
              <a:ext cx="357049" cy="428459"/>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22"/>
            <p:cNvSpPr txBox="1"/>
            <p:nvPr/>
          </p:nvSpPr>
          <p:spPr>
            <a:xfrm>
              <a:off x="2339757" y="3870597"/>
              <a:ext cx="257075" cy="24993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Calibri"/>
                <a:ea typeface="Calibri"/>
                <a:cs typeface="Calibri"/>
                <a:sym typeface="Calibri"/>
              </a:endParaRPr>
            </a:p>
          </p:txBody>
        </p:sp>
        <p:sp>
          <p:nvSpPr>
            <p:cNvPr id="2276" name="Google Shape;2276;p122"/>
            <p:cNvSpPr/>
            <p:nvPr/>
          </p:nvSpPr>
          <p:spPr>
            <a:xfrm>
              <a:off x="811546" y="4287155"/>
              <a:ext cx="3313495" cy="952132"/>
            </a:xfrm>
            <a:prstGeom prst="roundRect">
              <a:avLst>
                <a:gd name="adj" fmla="val 1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2"/>
            <p:cNvSpPr txBox="1"/>
            <p:nvPr/>
          </p:nvSpPr>
          <p:spPr>
            <a:xfrm>
              <a:off x="839433" y="4315042"/>
              <a:ext cx="3257721" cy="896358"/>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For example, it could be better fraud detection rate, higher upsells through recommendation </a:t>
              </a:r>
              <a:endParaRPr sz="1800">
                <a:solidFill>
                  <a:schemeClr val="lt1"/>
                </a:solidFill>
                <a:latin typeface="Calibri"/>
                <a:ea typeface="Calibri"/>
                <a:cs typeface="Calibri"/>
                <a:sym typeface="Calibri"/>
              </a:endParaRPr>
            </a:p>
          </p:txBody>
        </p:sp>
      </p:grpSp>
      <p:pic>
        <p:nvPicPr>
          <p:cNvPr id="2278" name="Google Shape;2278;p122" descr="C:\Users\MS00420757\Downloads\v10.png"/>
          <p:cNvPicPr preferRelativeResize="0"/>
          <p:nvPr/>
        </p:nvPicPr>
        <p:blipFill rotWithShape="1">
          <a:blip r:embed="rId3">
            <a:alphaModFix/>
          </a:blip>
          <a:srcRect/>
          <a:stretch/>
        </p:blipFill>
        <p:spPr>
          <a:xfrm>
            <a:off x="5989700" y="2414073"/>
            <a:ext cx="5037029" cy="32380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5"/>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761" name="Google Shape;761;p55"/>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62" name="Google Shape;762;p55"/>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Arial"/>
              <a:buNone/>
            </a:pPr>
            <a:br>
              <a:rPr lang="en-US" sz="3200" b="0" i="0" u="none" strike="noStrike" cap="none">
                <a:solidFill>
                  <a:schemeClr val="dk1"/>
                </a:solidFill>
                <a:latin typeface="Arial"/>
                <a:ea typeface="Arial"/>
                <a:cs typeface="Arial"/>
                <a:sym typeface="Arial"/>
              </a:rPr>
            </a:br>
            <a:br>
              <a:rPr lang="en-US" sz="3200" b="0" i="0" u="none" strike="noStrike" cap="none">
                <a:solidFill>
                  <a:schemeClr val="dk1"/>
                </a:solidFill>
                <a:latin typeface="Arial"/>
                <a:ea typeface="Arial"/>
                <a:cs typeface="Arial"/>
                <a:sym typeface="Arial"/>
              </a:rPr>
            </a:br>
            <a:r>
              <a:rPr lang="en-US" sz="3200" b="0" i="0" u="none" strike="noStrike" cap="none">
                <a:solidFill>
                  <a:schemeClr val="dk2"/>
                </a:solidFill>
                <a:latin typeface="Arial"/>
                <a:ea typeface="Arial"/>
                <a:cs typeface="Arial"/>
                <a:sym typeface="Arial"/>
              </a:rPr>
              <a:t>Why is Machine Learning a rage now : Data Availability</a:t>
            </a:r>
            <a:br>
              <a:rPr lang="en-US" sz="3200" b="0" i="0" u="none" strike="noStrike" cap="none">
                <a:solidFill>
                  <a:schemeClr val="dk2"/>
                </a:solidFill>
                <a:latin typeface="Arial"/>
                <a:ea typeface="Arial"/>
                <a:cs typeface="Arial"/>
                <a:sym typeface="Arial"/>
              </a:rPr>
            </a:br>
            <a:br>
              <a:rPr lang="en-US" sz="3200" b="0" i="0" u="none" strike="noStrike" cap="none">
                <a:solidFill>
                  <a:schemeClr val="dk1"/>
                </a:solidFill>
                <a:latin typeface="Arial"/>
                <a:ea typeface="Arial"/>
                <a:cs typeface="Arial"/>
                <a:sym typeface="Arial"/>
              </a:rPr>
            </a:br>
            <a:endParaRPr sz="3200" b="0" i="0" u="none" strike="noStrike" cap="none">
              <a:solidFill>
                <a:schemeClr val="dk1"/>
              </a:solidFill>
              <a:latin typeface="Arial"/>
              <a:ea typeface="Arial"/>
              <a:cs typeface="Arial"/>
              <a:sym typeface="Arial"/>
            </a:endParaRPr>
          </a:p>
        </p:txBody>
      </p:sp>
      <p:grpSp>
        <p:nvGrpSpPr>
          <p:cNvPr id="763" name="Google Shape;763;p55"/>
          <p:cNvGrpSpPr/>
          <p:nvPr/>
        </p:nvGrpSpPr>
        <p:grpSpPr>
          <a:xfrm>
            <a:off x="1358114" y="1978596"/>
            <a:ext cx="8683592" cy="4602079"/>
            <a:chOff x="23293" y="0"/>
            <a:chExt cx="8683592" cy="4602079"/>
          </a:xfrm>
        </p:grpSpPr>
        <p:sp>
          <p:nvSpPr>
            <p:cNvPr id="764" name="Google Shape;764;p55"/>
            <p:cNvSpPr/>
            <p:nvPr/>
          </p:nvSpPr>
          <p:spPr>
            <a:xfrm>
              <a:off x="256937" y="0"/>
              <a:ext cx="8191312" cy="3865613"/>
            </a:xfrm>
            <a:prstGeom prst="roundRect">
              <a:avLst>
                <a:gd name="adj" fmla="val 16667"/>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23293" y="3218160"/>
              <a:ext cx="8683592" cy="13839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5"/>
            <p:cNvSpPr txBox="1"/>
            <p:nvPr/>
          </p:nvSpPr>
          <p:spPr>
            <a:xfrm>
              <a:off x="23293" y="3218160"/>
              <a:ext cx="8683592" cy="1383919"/>
            </a:xfrm>
            <a:prstGeom prst="rect">
              <a:avLst/>
            </a:prstGeom>
            <a:noFill/>
            <a:ln>
              <a:noFill/>
            </a:ln>
          </p:spPr>
          <p:txBody>
            <a:bodyPr spcFirstLastPara="1" wrap="square" lIns="170675" tIns="170675" rIns="170675" bIns="0" anchor="ctr" anchorCtr="0">
              <a:noAutofit/>
            </a:bodyPr>
            <a:lstStyle/>
            <a:p>
              <a:pPr marL="0" marR="0" lvl="0" indent="0" algn="ctr" rtl="0">
                <a:lnSpc>
                  <a:spcPct val="9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90000"/>
                </a:lnSpc>
                <a:spcBef>
                  <a:spcPts val="840"/>
                </a:spcBef>
                <a:spcAft>
                  <a:spcPts val="0"/>
                </a:spcAft>
                <a:buNone/>
              </a:pPr>
              <a:r>
                <a:rPr lang="en-US" sz="2400">
                  <a:solidFill>
                    <a:schemeClr val="dk1"/>
                  </a:solidFill>
                  <a:latin typeface="Arial"/>
                  <a:ea typeface="Arial"/>
                  <a:cs typeface="Arial"/>
                  <a:sym typeface="Arial"/>
                </a:rPr>
                <a:t>Amount of digital data being generated is huge</a:t>
              </a:r>
              <a:endParaRPr sz="2400">
                <a:solidFill>
                  <a:schemeClr val="dk1"/>
                </a:solidFill>
                <a:latin typeface="Arial"/>
                <a:ea typeface="Arial"/>
                <a:cs typeface="Arial"/>
                <a:sym typeface="Arial"/>
              </a:endParaRPr>
            </a:p>
          </p:txBody>
        </p:sp>
      </p:grpSp>
      <p:sp>
        <p:nvSpPr>
          <p:cNvPr id="767" name="Google Shape;767;p55" descr="https://c1.staticflickr.com/3/2671/4100679811_24921fe925_b.jp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56"/>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775" name="Google Shape;775;p56"/>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76" name="Google Shape;776;p56"/>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800"/>
              <a:buFont typeface="Arial"/>
              <a:buNone/>
            </a:pPr>
            <a:br>
              <a:rPr lang="en-US" sz="2800" b="0" i="0" u="none" strike="noStrike" cap="none">
                <a:solidFill>
                  <a:schemeClr val="dk1"/>
                </a:solidFill>
                <a:latin typeface="Arial"/>
                <a:ea typeface="Arial"/>
                <a:cs typeface="Arial"/>
                <a:sym typeface="Arial"/>
              </a:rPr>
            </a:br>
            <a:br>
              <a:rPr lang="en-US" sz="2800" b="0" i="0" u="none" strike="noStrike" cap="none">
                <a:solidFill>
                  <a:schemeClr val="dk1"/>
                </a:solidFill>
                <a:latin typeface="Arial"/>
                <a:ea typeface="Arial"/>
                <a:cs typeface="Arial"/>
                <a:sym typeface="Arial"/>
              </a:rPr>
            </a:br>
            <a:r>
              <a:rPr lang="en-US" sz="2800" b="0" i="0" u="none" strike="noStrike" cap="none">
                <a:solidFill>
                  <a:schemeClr val="dk2"/>
                </a:solidFill>
                <a:latin typeface="Arial"/>
                <a:ea typeface="Arial"/>
                <a:cs typeface="Arial"/>
                <a:sym typeface="Arial"/>
              </a:rPr>
              <a:t>Why is Machine Learning a rage now : Computational power</a:t>
            </a:r>
            <a:br>
              <a:rPr lang="en-US" sz="2800" b="0" i="0" u="none" strike="noStrike" cap="none">
                <a:solidFill>
                  <a:schemeClr val="dk2"/>
                </a:solidFill>
                <a:latin typeface="Arial"/>
                <a:ea typeface="Arial"/>
                <a:cs typeface="Arial"/>
                <a:sym typeface="Arial"/>
              </a:rPr>
            </a:br>
            <a:br>
              <a:rPr lang="en-US" sz="2800" b="0" i="0" u="none" strike="noStrike" cap="none">
                <a:solidFill>
                  <a:schemeClr val="dk1"/>
                </a:solidFill>
                <a:latin typeface="Arial"/>
                <a:ea typeface="Arial"/>
                <a:cs typeface="Arial"/>
                <a:sym typeface="Arial"/>
              </a:rPr>
            </a:br>
            <a:endParaRPr sz="2800" b="0" i="0" u="none" strike="noStrike" cap="none">
              <a:solidFill>
                <a:schemeClr val="dk1"/>
              </a:solidFill>
              <a:latin typeface="Arial"/>
              <a:ea typeface="Arial"/>
              <a:cs typeface="Arial"/>
              <a:sym typeface="Arial"/>
            </a:endParaRPr>
          </a:p>
        </p:txBody>
      </p:sp>
      <p:grpSp>
        <p:nvGrpSpPr>
          <p:cNvPr id="777" name="Google Shape;777;p56"/>
          <p:cNvGrpSpPr/>
          <p:nvPr/>
        </p:nvGrpSpPr>
        <p:grpSpPr>
          <a:xfrm>
            <a:off x="2162336" y="1777913"/>
            <a:ext cx="8468336" cy="4274407"/>
            <a:chOff x="109653" y="734"/>
            <a:chExt cx="8468336" cy="4274407"/>
          </a:xfrm>
        </p:grpSpPr>
        <p:sp>
          <p:nvSpPr>
            <p:cNvPr id="778" name="Google Shape;778;p56"/>
            <p:cNvSpPr/>
            <p:nvPr/>
          </p:nvSpPr>
          <p:spPr>
            <a:xfrm>
              <a:off x="109653" y="734"/>
              <a:ext cx="4032460" cy="2778365"/>
            </a:xfrm>
            <a:prstGeom prst="roundRect">
              <a:avLst>
                <a:gd name="adj" fmla="val 16667"/>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6"/>
            <p:cNvSpPr/>
            <p:nvPr/>
          </p:nvSpPr>
          <p:spPr>
            <a:xfrm>
              <a:off x="109653" y="2779099"/>
              <a:ext cx="4032460" cy="149604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6"/>
            <p:cNvSpPr txBox="1"/>
            <p:nvPr/>
          </p:nvSpPr>
          <p:spPr>
            <a:xfrm>
              <a:off x="109653" y="2779099"/>
              <a:ext cx="4032460" cy="1496042"/>
            </a:xfrm>
            <a:prstGeom prst="rect">
              <a:avLst/>
            </a:prstGeom>
            <a:noFill/>
            <a:ln>
              <a:noFill/>
            </a:ln>
          </p:spPr>
          <p:txBody>
            <a:bodyPr spcFirstLastPara="1" wrap="square" lIns="163575" tIns="163575" rIns="163575" bIns="0" anchor="t" anchorCtr="0">
              <a:noAutofit/>
            </a:bodyPr>
            <a:lstStyle/>
            <a:p>
              <a:pPr marL="0" marR="0" lvl="0" indent="0" algn="ctr" rtl="0">
                <a:lnSpc>
                  <a:spcPct val="90000"/>
                </a:lnSpc>
                <a:spcBef>
                  <a:spcPts val="0"/>
                </a:spcBef>
                <a:spcAft>
                  <a:spcPts val="0"/>
                </a:spcAft>
                <a:buNone/>
              </a:pPr>
              <a:r>
                <a:rPr lang="en-US" sz="2300">
                  <a:solidFill>
                    <a:schemeClr val="dk1"/>
                  </a:solidFill>
                  <a:latin typeface="Calibri"/>
                  <a:ea typeface="Calibri"/>
                  <a:cs typeface="Calibri"/>
                  <a:sym typeface="Calibri"/>
                </a:rPr>
                <a:t>Processors reliably store and analyze massive data</a:t>
              </a:r>
              <a:endParaRPr/>
            </a:p>
          </p:txBody>
        </p:sp>
        <p:sp>
          <p:nvSpPr>
            <p:cNvPr id="781" name="Google Shape;781;p56"/>
            <p:cNvSpPr/>
            <p:nvPr/>
          </p:nvSpPr>
          <p:spPr>
            <a:xfrm>
              <a:off x="4545529" y="734"/>
              <a:ext cx="4032460" cy="2778365"/>
            </a:xfrm>
            <a:prstGeom prst="roundRect">
              <a:avLst>
                <a:gd name="adj" fmla="val 16667"/>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6"/>
            <p:cNvSpPr/>
            <p:nvPr/>
          </p:nvSpPr>
          <p:spPr>
            <a:xfrm>
              <a:off x="4545529" y="2779099"/>
              <a:ext cx="4032460" cy="149604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txBox="1"/>
            <p:nvPr/>
          </p:nvSpPr>
          <p:spPr>
            <a:xfrm>
              <a:off x="4545529" y="2779099"/>
              <a:ext cx="4032460" cy="1496042"/>
            </a:xfrm>
            <a:prstGeom prst="rect">
              <a:avLst/>
            </a:prstGeom>
            <a:noFill/>
            <a:ln>
              <a:noFill/>
            </a:ln>
          </p:spPr>
          <p:txBody>
            <a:bodyPr spcFirstLastPara="1" wrap="square" lIns="163575" tIns="163575" rIns="163575" bIns="0" anchor="t" anchorCtr="0">
              <a:noAutofit/>
            </a:bodyPr>
            <a:lstStyle/>
            <a:p>
              <a:pPr marL="0" marR="0" lvl="0" indent="0" algn="ctr" rtl="0">
                <a:lnSpc>
                  <a:spcPct val="90000"/>
                </a:lnSpc>
                <a:spcBef>
                  <a:spcPts val="0"/>
                </a:spcBef>
                <a:spcAft>
                  <a:spcPts val="0"/>
                </a:spcAft>
                <a:buNone/>
              </a:pPr>
              <a:r>
                <a:rPr lang="en-US" sz="2300" b="0" i="0" u="none">
                  <a:solidFill>
                    <a:srgbClr val="000000"/>
                  </a:solidFill>
                  <a:latin typeface="Calibri"/>
                  <a:ea typeface="Calibri"/>
                  <a:cs typeface="Calibri"/>
                  <a:sym typeface="Calibri"/>
                </a:rPr>
                <a:t>Building complex Machine Learning models </a:t>
              </a:r>
              <a:r>
                <a:rPr lang="en-US" sz="2300" b="0" i="0">
                  <a:solidFill>
                    <a:srgbClr val="000000"/>
                  </a:solidFill>
                  <a:latin typeface="Calibri"/>
                  <a:ea typeface="Calibri"/>
                  <a:cs typeface="Calibri"/>
                  <a:sym typeface="Calibri"/>
                </a:rPr>
                <a:t>with billions of parameters are now possible</a:t>
              </a:r>
              <a:r>
                <a:rPr lang="en-US" sz="2300">
                  <a:solidFill>
                    <a:schemeClr val="dk1"/>
                  </a:solidFill>
                  <a:latin typeface="Calibri"/>
                  <a:ea typeface="Calibri"/>
                  <a:cs typeface="Calibri"/>
                  <a:sym typeface="Calibri"/>
                </a:rPr>
                <a:t> </a:t>
              </a:r>
              <a:endParaRPr sz="2300">
                <a:solidFill>
                  <a:schemeClr val="dk1"/>
                </a:solidFill>
                <a:latin typeface="Calibri"/>
                <a:ea typeface="Calibri"/>
                <a:cs typeface="Calibri"/>
                <a:sym typeface="Calibri"/>
              </a:endParaRPr>
            </a:p>
          </p:txBody>
        </p:sp>
      </p:grpSp>
      <p:sp>
        <p:nvSpPr>
          <p:cNvPr id="784" name="Google Shape;784;p56" descr="https://c1.staticflickr.com/3/2671/4100679811_24921fe925_b.jp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1599</TotalTime>
  <Words>2442</Words>
  <Application>Microsoft Office PowerPoint</Application>
  <PresentationFormat>Widescreen</PresentationFormat>
  <Paragraphs>942</Paragraphs>
  <Slides>70</Slides>
  <Notes>70</Notes>
  <HiddenSlides>13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Source Sans Pro</vt:lpstr>
      <vt:lpstr>Calibri</vt:lpstr>
      <vt:lpstr>Karla</vt:lpstr>
      <vt:lpstr>Roboto</vt:lpstr>
      <vt:lpstr>Bell MT</vt:lpstr>
      <vt:lpstr>Merriweather</vt:lpstr>
      <vt:lpstr>Montserrat</vt:lpstr>
      <vt:lpstr>Source Sans Pro SemiBold</vt:lpstr>
      <vt:lpstr>Arial</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Why is Machine Learning a rage now : Data Availability  </vt:lpstr>
      <vt:lpstr>  Why is Machine Learning a rage now : Computational power  </vt:lpstr>
      <vt:lpstr>PowerPoint Presentation</vt:lpstr>
      <vt:lpstr>PowerPoint Presentation</vt:lpstr>
      <vt:lpstr>  Traditional Programming vs Machine Learning  </vt:lpstr>
      <vt:lpstr>PowerPoint Presentation</vt:lpstr>
      <vt:lpstr>  Choosing the right mango for the first time   </vt:lpstr>
      <vt:lpstr>  Rule changes as Grandma’s advice is insufficient  </vt:lpstr>
      <vt:lpstr>  Choosing the right mango for the next time  </vt:lpstr>
      <vt:lpstr>  Buying juicy mangoes  </vt:lpstr>
      <vt:lpstr>  Buying mangoes from a different country  </vt:lpstr>
      <vt:lpstr>  Let’s create a program to buy the sweetest mango  </vt:lpstr>
      <vt:lpstr>PowerPoint Presentation</vt:lpstr>
      <vt:lpstr>  How does Machine Learning work?  </vt:lpstr>
      <vt:lpstr>  How does Machine Learning work?  </vt:lpstr>
      <vt:lpstr>PowerPoint Presentation</vt:lpstr>
      <vt:lpstr>Term 1: Features </vt:lpstr>
      <vt:lpstr>Term 2: Samples </vt:lpstr>
      <vt:lpstr>Term 3: Feature vector </vt:lpstr>
      <vt:lpstr>Term 4: Feature Extraction </vt:lpstr>
      <vt:lpstr>Term 5: Training set </vt:lpstr>
      <vt:lpstr>Term 6: Test set </vt:lpstr>
      <vt:lpstr>Term 7: Scoring </vt:lpstr>
      <vt:lpstr>General Machine Learning process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Supervised Learning: Learn from Examples  </vt:lpstr>
      <vt:lpstr>   Unsupervised Learning: Uncover hidden patterns  </vt:lpstr>
      <vt:lpstr>   Supervised vs Unsupervised Learning  </vt:lpstr>
      <vt:lpstr>   Reinforcement Learning: Learn by interaction with environment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Lavi Nigam</dc:creator>
  <cp:lastModifiedBy>Lavi Nigam</cp:lastModifiedBy>
  <cp:revision>3</cp:revision>
  <dcterms:modified xsi:type="dcterms:W3CDTF">2019-03-26T03:51:45Z</dcterms:modified>
</cp:coreProperties>
</file>